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43" r:id="rId2"/>
  </p:sldMasterIdLst>
  <p:notesMasterIdLst>
    <p:notesMasterId r:id="rId29"/>
  </p:notesMasterIdLst>
  <p:handoutMasterIdLst>
    <p:handoutMasterId r:id="rId30"/>
  </p:handoutMasterIdLst>
  <p:sldIdLst>
    <p:sldId id="289" r:id="rId3"/>
    <p:sldId id="257" r:id="rId4"/>
    <p:sldId id="260" r:id="rId5"/>
    <p:sldId id="269" r:id="rId6"/>
    <p:sldId id="303" r:id="rId7"/>
    <p:sldId id="304" r:id="rId8"/>
    <p:sldId id="305" r:id="rId9"/>
    <p:sldId id="306" r:id="rId10"/>
    <p:sldId id="307" r:id="rId11"/>
    <p:sldId id="308" r:id="rId12"/>
    <p:sldId id="309" r:id="rId13"/>
    <p:sldId id="310" r:id="rId14"/>
    <p:sldId id="311" r:id="rId15"/>
    <p:sldId id="313" r:id="rId16"/>
    <p:sldId id="312" r:id="rId17"/>
    <p:sldId id="314" r:id="rId18"/>
    <p:sldId id="315" r:id="rId19"/>
    <p:sldId id="316" r:id="rId20"/>
    <p:sldId id="317" r:id="rId21"/>
    <p:sldId id="318" r:id="rId22"/>
    <p:sldId id="319" r:id="rId23"/>
    <p:sldId id="320" r:id="rId24"/>
    <p:sldId id="323" r:id="rId25"/>
    <p:sldId id="322" r:id="rId26"/>
    <p:sldId id="321"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9BD"/>
    <a:srgbClr val="0E61B7"/>
    <a:srgbClr val="6E7970"/>
    <a:srgbClr val="969E97"/>
    <a:srgbClr val="4C8333"/>
    <a:srgbClr val="ECD380"/>
    <a:srgbClr val="4B63A4"/>
    <a:srgbClr val="0C61B7"/>
    <a:srgbClr val="001A53"/>
    <a:srgbClr val="455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31"/>
    <p:restoredTop sz="94617"/>
  </p:normalViewPr>
  <p:slideViewPr>
    <p:cSldViewPr snapToGrid="0" snapToObjects="1">
      <p:cViewPr varScale="1">
        <p:scale>
          <a:sx n="156" d="100"/>
          <a:sy n="156" d="100"/>
        </p:scale>
        <p:origin x="186" y="45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0" d="100"/>
          <a:sy n="80" d="100"/>
        </p:scale>
        <p:origin x="362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E9F283-B654-994F-8355-7C6A711CCF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04DD35AF-8141-9842-895E-D3C70B440C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361538-B809-994E-A901-6D11C6857E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D74144-26AF-5F46-88D0-4E5AD1526B60}" type="slidenum">
              <a:rPr lang="en-US" smtClean="0"/>
              <a:t>‹#›</a:t>
            </a:fld>
            <a:endParaRPr lang="en-US"/>
          </a:p>
        </p:txBody>
      </p:sp>
      <p:sp>
        <p:nvSpPr>
          <p:cNvPr id="6" name="Date Placeholder 5">
            <a:extLst>
              <a:ext uri="{FF2B5EF4-FFF2-40B4-BE49-F238E27FC236}">
                <a16:creationId xmlns:a16="http://schemas.microsoft.com/office/drawing/2014/main" id="{1D0D817A-A136-2743-836C-34A907661D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D535CE-EF1E-004C-AF44-49F5F3072B27}" type="datetimeFigureOut">
              <a:rPr lang="en-US" smtClean="0"/>
              <a:t>12/8/2022</a:t>
            </a:fld>
            <a:endParaRPr lang="en-US"/>
          </a:p>
        </p:txBody>
      </p:sp>
    </p:spTree>
    <p:extLst>
      <p:ext uri="{BB962C8B-B14F-4D97-AF65-F5344CB8AC3E}">
        <p14:creationId xmlns:p14="http://schemas.microsoft.com/office/powerpoint/2010/main" val="3204467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9BD39-808C-EB46-933B-7E1AF16B0A64}"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E5DCE4-E4C1-5A45-9FCE-885A16D7DAD2}" type="slidenum">
              <a:rPr lang="en-US" smtClean="0"/>
              <a:t>‹#›</a:t>
            </a:fld>
            <a:endParaRPr lang="en-US"/>
          </a:p>
        </p:txBody>
      </p:sp>
    </p:spTree>
    <p:extLst>
      <p:ext uri="{BB962C8B-B14F-4D97-AF65-F5344CB8AC3E}">
        <p14:creationId xmlns:p14="http://schemas.microsoft.com/office/powerpoint/2010/main" val="544823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中文封面">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959804-7D2B-5844-A7DC-CB779CF10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563"/>
          <a:stretch/>
        </p:blipFill>
        <p:spPr>
          <a:xfrm>
            <a:off x="1" y="-1"/>
            <a:ext cx="12192000" cy="6858001"/>
          </a:xfrm>
          <a:prstGeom prst="rect">
            <a:avLst/>
          </a:prstGeom>
        </p:spPr>
      </p:pic>
      <p:sp>
        <p:nvSpPr>
          <p:cNvPr id="2" name="Rectangle 1">
            <a:extLst>
              <a:ext uri="{FF2B5EF4-FFF2-40B4-BE49-F238E27FC236}">
                <a16:creationId xmlns:a16="http://schemas.microsoft.com/office/drawing/2014/main" id="{86141F38-AE50-654B-AD24-BA59F4582E8B}"/>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38407C-2B83-744D-BA62-C9A3F069A924}"/>
              </a:ext>
            </a:extLst>
          </p:cNvPr>
          <p:cNvSpPr/>
          <p:nvPr userDrawn="1"/>
        </p:nvSpPr>
        <p:spPr>
          <a:xfrm>
            <a:off x="0" y="1"/>
            <a:ext cx="12192000" cy="6849996"/>
          </a:xfrm>
          <a:prstGeom prst="rect">
            <a:avLst/>
          </a:prstGeom>
          <a:gradFill>
            <a:gsLst>
              <a:gs pos="0">
                <a:srgbClr val="0059BD"/>
              </a:gs>
              <a:gs pos="60000">
                <a:srgbClr val="0059BD">
                  <a:alpha val="86000"/>
                </a:srgbClr>
              </a:gs>
              <a:gs pos="100000">
                <a:srgbClr val="0059BD">
                  <a:alpha val="2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dirty="0"/>
              <a:t> </a:t>
            </a:r>
            <a:endParaRPr lang="en-US" dirty="0"/>
          </a:p>
        </p:txBody>
      </p:sp>
      <p:pic>
        <p:nvPicPr>
          <p:cNvPr id="5" name="Picture 4">
            <a:extLst>
              <a:ext uri="{FF2B5EF4-FFF2-40B4-BE49-F238E27FC236}">
                <a16:creationId xmlns:a16="http://schemas.microsoft.com/office/drawing/2014/main" id="{92AC051F-F5E1-CA44-937C-578D17008C8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23007" b="3143"/>
          <a:stretch/>
        </p:blipFill>
        <p:spPr>
          <a:xfrm>
            <a:off x="288291" y="369492"/>
            <a:ext cx="2621280" cy="488816"/>
          </a:xfrm>
          <a:prstGeom prst="rect">
            <a:avLst/>
          </a:prstGeom>
        </p:spPr>
      </p:pic>
      <p:sp>
        <p:nvSpPr>
          <p:cNvPr id="6" name="矩形 6">
            <a:extLst>
              <a:ext uri="{FF2B5EF4-FFF2-40B4-BE49-F238E27FC236}">
                <a16:creationId xmlns:a16="http://schemas.microsoft.com/office/drawing/2014/main" id="{2D83141A-D56C-DB48-846E-82D09048700D}"/>
              </a:ext>
            </a:extLst>
          </p:cNvPr>
          <p:cNvSpPr/>
          <p:nvPr userDrawn="1"/>
        </p:nvSpPr>
        <p:spPr>
          <a:xfrm>
            <a:off x="0" y="2226445"/>
            <a:ext cx="12192000" cy="269983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矩形 16">
            <a:extLst>
              <a:ext uri="{FF2B5EF4-FFF2-40B4-BE49-F238E27FC236}">
                <a16:creationId xmlns:a16="http://schemas.microsoft.com/office/drawing/2014/main" id="{4657795B-79C7-B04B-BE3F-EAB140952C10}"/>
              </a:ext>
            </a:extLst>
          </p:cNvPr>
          <p:cNvSpPr/>
          <p:nvPr userDrawn="1"/>
        </p:nvSpPr>
        <p:spPr>
          <a:xfrm>
            <a:off x="288291" y="2370362"/>
            <a:ext cx="11617197" cy="2412000"/>
          </a:xfrm>
          <a:prstGeom prst="rect">
            <a:avLst/>
          </a:prstGeom>
          <a:noFill/>
          <a:ln w="12700">
            <a:solidFill>
              <a:schemeClr val="bg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文本框 17">
            <a:extLst>
              <a:ext uri="{FF2B5EF4-FFF2-40B4-BE49-F238E27FC236}">
                <a16:creationId xmlns:a16="http://schemas.microsoft.com/office/drawing/2014/main" id="{940C77C9-0A56-624B-8E3B-E4FC9B97118E}"/>
              </a:ext>
            </a:extLst>
          </p:cNvPr>
          <p:cNvSpPr txBox="1"/>
          <p:nvPr userDrawn="1"/>
        </p:nvSpPr>
        <p:spPr>
          <a:xfrm>
            <a:off x="6486784" y="6296602"/>
            <a:ext cx="5668639" cy="337913"/>
          </a:xfrm>
          <a:prstGeom prst="rect">
            <a:avLst/>
          </a:prstGeom>
          <a:noFill/>
        </p:spPr>
        <p:txBody>
          <a:bodyPr wrap="square" rtlCol="0">
            <a:spAutoFit/>
          </a:bodyPr>
          <a:lstStyle/>
          <a:p>
            <a:pPr algn="r">
              <a:lnSpc>
                <a:spcPct val="150000"/>
              </a:lnSpc>
            </a:pPr>
            <a:r>
              <a:rPr lang="zh-CN" altLang="en-US" sz="1200" b="0" i="0" spc="300" dirty="0">
                <a:solidFill>
                  <a:prstClr val="white"/>
                </a:solidFill>
                <a:latin typeface="Microsoft YaHei Light" panose="020B0503020204020204" pitchFamily="34" charset="-122"/>
                <a:ea typeface="Microsoft YaHei Light" panose="020B0503020204020204" pitchFamily="34" charset="-122"/>
              </a:rPr>
              <a:t>公、诚、勇、毅</a:t>
            </a:r>
          </a:p>
        </p:txBody>
      </p:sp>
      <p:sp>
        <p:nvSpPr>
          <p:cNvPr id="11" name="矩形 48">
            <a:extLst>
              <a:ext uri="{FF2B5EF4-FFF2-40B4-BE49-F238E27FC236}">
                <a16:creationId xmlns:a16="http://schemas.microsoft.com/office/drawing/2014/main" id="{D89FF8BA-B894-7745-8C28-0B72073AC0C8}"/>
              </a:ext>
            </a:extLst>
          </p:cNvPr>
          <p:cNvSpPr/>
          <p:nvPr userDrawn="1"/>
        </p:nvSpPr>
        <p:spPr>
          <a:xfrm>
            <a:off x="6486784" y="6512084"/>
            <a:ext cx="5705216" cy="337913"/>
          </a:xfrm>
          <a:prstGeom prst="rect">
            <a:avLst/>
          </a:prstGeom>
        </p:spPr>
        <p:txBody>
          <a:bodyPr wrap="square">
            <a:spAutoFit/>
          </a:bodyPr>
          <a:lstStyle/>
          <a:p>
            <a:pPr algn="r">
              <a:lnSpc>
                <a:spcPct val="150000"/>
              </a:lnSpc>
              <a:spcAft>
                <a:spcPts val="1600"/>
              </a:spcAft>
            </a:pPr>
            <a:r>
              <a:rPr lang="en-US" altLang="zh-CN" sz="1200" b="0" i="0" kern="1200" dirty="0">
                <a:solidFill>
                  <a:schemeClr val="bg1"/>
                </a:solidFill>
                <a:latin typeface="Microsoft YaHei Light" panose="020B0503020204020204" pitchFamily="34" charset="-122"/>
                <a:ea typeface="Microsoft YaHei Light" panose="020B0503020204020204" pitchFamily="34" charset="-122"/>
                <a:cs typeface="+mn-cs"/>
              </a:rPr>
              <a:t>Loyalty, Integrity, Courage, and Perseverance</a:t>
            </a:r>
            <a:endParaRPr lang="zh-CN" altLang="en-US" sz="1200" b="0" i="0" kern="1200" dirty="0">
              <a:solidFill>
                <a:schemeClr val="bg1"/>
              </a:solidFill>
              <a:latin typeface="Microsoft YaHei Light" panose="020B0503020204020204" pitchFamily="34" charset="-122"/>
              <a:ea typeface="Microsoft YaHei Light" panose="020B0503020204020204" pitchFamily="34" charset="-122"/>
              <a:cs typeface="+mn-cs"/>
            </a:endParaRPr>
          </a:p>
        </p:txBody>
      </p:sp>
      <p:sp>
        <p:nvSpPr>
          <p:cNvPr id="15" name="Rectangle 14">
            <a:extLst>
              <a:ext uri="{FF2B5EF4-FFF2-40B4-BE49-F238E27FC236}">
                <a16:creationId xmlns:a16="http://schemas.microsoft.com/office/drawing/2014/main" id="{E5E33E4B-15D3-6A48-9D94-791AD85EAE01}"/>
              </a:ext>
            </a:extLst>
          </p:cNvPr>
          <p:cNvSpPr/>
          <p:nvPr userDrawn="1"/>
        </p:nvSpPr>
        <p:spPr>
          <a:xfrm>
            <a:off x="-640080" y="1133856"/>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894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77743D0-AE35-324E-8CE6-0AD92597FE53}"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0770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7743D0-AE35-324E-8CE6-0AD92597FE53}"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906761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7743D0-AE35-324E-8CE6-0AD92597FE53}"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2304192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7743D0-AE35-324E-8CE6-0AD92597FE53}"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3595899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7743D0-AE35-324E-8CE6-0AD92597FE53}" type="datetimeFigureOut">
              <a:rPr lang="en-US" smtClean="0"/>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008916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7743D0-AE35-324E-8CE6-0AD92597FE53}" type="datetimeFigureOut">
              <a:rPr lang="en-US" smtClean="0"/>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981637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7743D0-AE35-324E-8CE6-0AD92597FE53}"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3875369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7743D0-AE35-324E-8CE6-0AD92597FE53}"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011077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7743D0-AE35-324E-8CE6-0AD92597FE53}"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3499043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7743D0-AE35-324E-8CE6-0AD92597FE53}"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45761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英文封面">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9CC5164-6558-DC45-A2AF-79522C712E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563"/>
          <a:stretch/>
        </p:blipFill>
        <p:spPr>
          <a:xfrm>
            <a:off x="1" y="-1"/>
            <a:ext cx="12192000" cy="6858001"/>
          </a:xfrm>
          <a:prstGeom prst="rect">
            <a:avLst/>
          </a:prstGeom>
        </p:spPr>
      </p:pic>
      <p:sp>
        <p:nvSpPr>
          <p:cNvPr id="8" name="Rectangle 7">
            <a:extLst>
              <a:ext uri="{FF2B5EF4-FFF2-40B4-BE49-F238E27FC236}">
                <a16:creationId xmlns:a16="http://schemas.microsoft.com/office/drawing/2014/main" id="{3E10D328-A8AA-4049-9975-EBF617640C0C}"/>
              </a:ext>
            </a:extLst>
          </p:cNvPr>
          <p:cNvSpPr/>
          <p:nvPr userDrawn="1"/>
        </p:nvSpPr>
        <p:spPr>
          <a:xfrm>
            <a:off x="0" y="5132728"/>
            <a:ext cx="12192000" cy="1725272"/>
          </a:xfrm>
          <a:prstGeom prst="rect">
            <a:avLst/>
          </a:prstGeom>
          <a:gradFill>
            <a:gsLst>
              <a:gs pos="4000">
                <a:schemeClr val="bg1">
                  <a:alpha val="70000"/>
                </a:schemeClr>
              </a:gs>
              <a:gs pos="31000">
                <a:schemeClr val="bg1">
                  <a:alpha val="25000"/>
                </a:schemeClr>
              </a:gs>
              <a:gs pos="99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6141F38-AE50-654B-AD24-BA59F4582E8B}"/>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AC9B55-F6FB-294F-81C6-AEC057573224}"/>
              </a:ext>
            </a:extLst>
          </p:cNvPr>
          <p:cNvSpPr/>
          <p:nvPr userDrawn="1"/>
        </p:nvSpPr>
        <p:spPr>
          <a:xfrm>
            <a:off x="0" y="0"/>
            <a:ext cx="12192000" cy="5132729"/>
          </a:xfrm>
          <a:prstGeom prst="rect">
            <a:avLst/>
          </a:prstGeom>
          <a:gradFill>
            <a:gsLst>
              <a:gs pos="0">
                <a:srgbClr val="0059BD"/>
              </a:gs>
              <a:gs pos="60000">
                <a:srgbClr val="0059BD">
                  <a:alpha val="92000"/>
                </a:srgbClr>
              </a:gs>
              <a:gs pos="99000">
                <a:srgbClr val="0059BD">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4">
            <a:extLst>
              <a:ext uri="{FF2B5EF4-FFF2-40B4-BE49-F238E27FC236}">
                <a16:creationId xmlns:a16="http://schemas.microsoft.com/office/drawing/2014/main" id="{AA837219-B5BD-7E4E-BC97-65231C8BD0C2}"/>
              </a:ext>
            </a:extLst>
          </p:cNvPr>
          <p:cNvSpPr/>
          <p:nvPr userDrawn="1"/>
        </p:nvSpPr>
        <p:spPr>
          <a:xfrm>
            <a:off x="0" y="5060728"/>
            <a:ext cx="12192000" cy="72000"/>
          </a:xfrm>
          <a:prstGeom prst="rect">
            <a:avLst/>
          </a:prstGeom>
          <a:solidFill>
            <a:srgbClr val="979D97"/>
          </a:solidFill>
          <a:ln>
            <a:solidFill>
              <a:srgbClr val="969E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等线" panose="020F0502020204030204"/>
              <a:ea typeface="等线" panose="02010600030101010101" pitchFamily="2" charset="-122"/>
              <a:cs typeface="+mn-cs"/>
            </a:endParaRPr>
          </a:p>
        </p:txBody>
      </p:sp>
      <p:cxnSp>
        <p:nvCxnSpPr>
          <p:cNvPr id="15" name="直接连接符 5">
            <a:extLst>
              <a:ext uri="{FF2B5EF4-FFF2-40B4-BE49-F238E27FC236}">
                <a16:creationId xmlns:a16="http://schemas.microsoft.com/office/drawing/2014/main" id="{8AEBF2D6-1FA7-DB4A-A4E8-C0BF74536CFD}"/>
              </a:ext>
            </a:extLst>
          </p:cNvPr>
          <p:cNvCxnSpPr/>
          <p:nvPr userDrawn="1"/>
        </p:nvCxnSpPr>
        <p:spPr>
          <a:xfrm>
            <a:off x="0" y="6503240"/>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48">
            <a:extLst>
              <a:ext uri="{FF2B5EF4-FFF2-40B4-BE49-F238E27FC236}">
                <a16:creationId xmlns:a16="http://schemas.microsoft.com/office/drawing/2014/main" id="{B2413988-4C9F-E34A-8136-65B5AB9AE775}"/>
              </a:ext>
            </a:extLst>
          </p:cNvPr>
          <p:cNvSpPr/>
          <p:nvPr userDrawn="1"/>
        </p:nvSpPr>
        <p:spPr>
          <a:xfrm>
            <a:off x="5393339" y="6466252"/>
            <a:ext cx="6798661" cy="415498"/>
          </a:xfrm>
          <a:prstGeom prst="rect">
            <a:avLst/>
          </a:prstGeom>
        </p:spPr>
        <p:txBody>
          <a:bodyPr wrap="square">
            <a:spAutoFit/>
          </a:bodyPr>
          <a:lstStyle/>
          <a:p>
            <a:pPr algn="r">
              <a:lnSpc>
                <a:spcPct val="150000"/>
              </a:lnSpc>
              <a:spcAft>
                <a:spcPts val="1600"/>
              </a:spcAft>
            </a:pPr>
            <a:r>
              <a:rPr lang="en-US" altLang="zh-CN" sz="1400" b="0" i="0" dirty="0">
                <a:solidFill>
                  <a:schemeClr val="bg1"/>
                </a:solidFill>
                <a:latin typeface="Microsoft YaHei Light" panose="020B0503020204020204" pitchFamily="34" charset="-122"/>
                <a:ea typeface="Microsoft YaHei Light" panose="020B0503020204020204" pitchFamily="34" charset="-122"/>
              </a:rPr>
              <a:t>Loyalty, Integrity, Courage, and Perseverance</a:t>
            </a:r>
            <a:endParaRPr lang="zh-CN" altLang="en-US" sz="1400" b="0" i="0" dirty="0">
              <a:solidFill>
                <a:schemeClr val="bg1"/>
              </a:solidFill>
              <a:latin typeface="Microsoft YaHei Light" panose="020B0503020204020204" pitchFamily="34" charset="-122"/>
              <a:ea typeface="Microsoft YaHei Light" panose="020B0503020204020204" pitchFamily="34" charset="-122"/>
            </a:endParaRPr>
          </a:p>
        </p:txBody>
      </p:sp>
      <p:sp>
        <p:nvSpPr>
          <p:cNvPr id="19" name="矩形 12">
            <a:extLst>
              <a:ext uri="{FF2B5EF4-FFF2-40B4-BE49-F238E27FC236}">
                <a16:creationId xmlns:a16="http://schemas.microsoft.com/office/drawing/2014/main" id="{BEA53502-E56C-FC49-AD15-4AD2323144DA}"/>
              </a:ext>
            </a:extLst>
          </p:cNvPr>
          <p:cNvSpPr/>
          <p:nvPr userDrawn="1"/>
        </p:nvSpPr>
        <p:spPr>
          <a:xfrm>
            <a:off x="9625012" y="5060728"/>
            <a:ext cx="2566988" cy="72000"/>
          </a:xfrm>
          <a:prstGeom prst="rect">
            <a:avLst/>
          </a:prstGeom>
          <a:solidFill>
            <a:srgbClr val="707870"/>
          </a:solidFill>
          <a:ln>
            <a:solidFill>
              <a:srgbClr val="6E79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等线" panose="020F0502020204030204"/>
              <a:ea typeface="等线" panose="02010600030101010101" pitchFamily="2" charset="-122"/>
              <a:cs typeface="+mn-cs"/>
            </a:endParaRPr>
          </a:p>
        </p:txBody>
      </p:sp>
      <p:sp>
        <p:nvSpPr>
          <p:cNvPr id="22" name="Rectangle 21">
            <a:extLst>
              <a:ext uri="{FF2B5EF4-FFF2-40B4-BE49-F238E27FC236}">
                <a16:creationId xmlns:a16="http://schemas.microsoft.com/office/drawing/2014/main" id="{1ACD81FD-F3FD-F84D-AE53-D5072D7C320B}"/>
              </a:ext>
            </a:extLst>
          </p:cNvPr>
          <p:cNvSpPr/>
          <p:nvPr userDrawn="1"/>
        </p:nvSpPr>
        <p:spPr>
          <a:xfrm>
            <a:off x="-640080" y="1133856"/>
            <a:ext cx="402336" cy="1133856"/>
          </a:xfrm>
          <a:prstGeom prst="rect">
            <a:avLst/>
          </a:prstGeom>
          <a:solidFill>
            <a:srgbClr val="6E7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4D5710-1CBD-9E4D-81CE-B9502D17B9BB}"/>
              </a:ext>
            </a:extLst>
          </p:cNvPr>
          <p:cNvSpPr/>
          <p:nvPr userDrawn="1"/>
        </p:nvSpPr>
        <p:spPr>
          <a:xfrm>
            <a:off x="-640080" y="2267712"/>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58CE4E4-C5C9-5E4A-89D0-C3D8040871F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5853" r="23007"/>
          <a:stretch/>
        </p:blipFill>
        <p:spPr>
          <a:xfrm>
            <a:off x="9467034" y="5209740"/>
            <a:ext cx="2510247" cy="608244"/>
          </a:xfrm>
          <a:prstGeom prst="rect">
            <a:avLst/>
          </a:prstGeom>
        </p:spPr>
      </p:pic>
    </p:spTree>
    <p:extLst>
      <p:ext uri="{BB962C8B-B14F-4D97-AF65-F5344CB8AC3E}">
        <p14:creationId xmlns:p14="http://schemas.microsoft.com/office/powerpoint/2010/main" val="1471021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5794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6085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505AA-313C-5A47-AC27-C6883657459D}"/>
              </a:ext>
            </a:extLst>
          </p:cNvPr>
          <p:cNvPicPr>
            <a:picLocks noChangeAspect="1"/>
          </p:cNvPicPr>
          <p:nvPr userDrawn="1"/>
        </p:nvPicPr>
        <p:blipFill>
          <a:blip r:embed="rId2">
            <a:grayscl/>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56032" y="246888"/>
            <a:ext cx="6946900" cy="6400800"/>
          </a:xfrm>
          <a:prstGeom prst="rect">
            <a:avLst/>
          </a:prstGeom>
        </p:spPr>
      </p:pic>
      <p:sp>
        <p:nvSpPr>
          <p:cNvPr id="5" name="Rectangle 4">
            <a:extLst>
              <a:ext uri="{FF2B5EF4-FFF2-40B4-BE49-F238E27FC236}">
                <a16:creationId xmlns:a16="http://schemas.microsoft.com/office/drawing/2014/main" id="{DB2C4D82-13F3-0949-9082-FA859D8E47C7}"/>
              </a:ext>
            </a:extLst>
          </p:cNvPr>
          <p:cNvSpPr/>
          <p:nvPr userDrawn="1"/>
        </p:nvSpPr>
        <p:spPr>
          <a:xfrm>
            <a:off x="0" y="0"/>
            <a:ext cx="12192000" cy="6858000"/>
          </a:xfrm>
          <a:prstGeom prst="rect">
            <a:avLst/>
          </a:prstGeom>
          <a:solidFill>
            <a:srgbClr val="0059BD">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404E7889-766E-B64F-BB31-55B7920CB027}"/>
              </a:ext>
            </a:extLst>
          </p:cNvPr>
          <p:cNvSpPr/>
          <p:nvPr userDrawn="1"/>
        </p:nvSpPr>
        <p:spPr>
          <a:xfrm>
            <a:off x="5833872" y="-128016"/>
            <a:ext cx="6510528" cy="7114032"/>
          </a:xfrm>
          <a:custGeom>
            <a:avLst/>
            <a:gdLst>
              <a:gd name="connsiteX0" fmla="*/ 3396767 w 6358128"/>
              <a:gd name="connsiteY0" fmla="*/ 0 h 6858000"/>
              <a:gd name="connsiteX1" fmla="*/ 6358128 w 6358128"/>
              <a:gd name="connsiteY1" fmla="*/ 0 h 6858000"/>
              <a:gd name="connsiteX2" fmla="*/ 6358128 w 6358128"/>
              <a:gd name="connsiteY2" fmla="*/ 6858000 h 6858000"/>
              <a:gd name="connsiteX3" fmla="*/ 2728803 w 6358128"/>
              <a:gd name="connsiteY3" fmla="*/ 6858000 h 6858000"/>
              <a:gd name="connsiteX4" fmla="*/ 2717215 w 6358128"/>
              <a:gd name="connsiteY4" fmla="*/ 6843288 h 6858000"/>
              <a:gd name="connsiteX5" fmla="*/ 2241013 w 6358128"/>
              <a:gd name="connsiteY5" fmla="*/ 6255214 h 6858000"/>
              <a:gd name="connsiteX6" fmla="*/ 1619221 w 6358128"/>
              <a:gd name="connsiteY6" fmla="*/ 5560270 h 6858000"/>
              <a:gd name="connsiteX7" fmla="*/ 759685 w 6358128"/>
              <a:gd name="connsiteY7" fmla="*/ 4572718 h 6858000"/>
              <a:gd name="connsiteX8" fmla="*/ 265909 w 6358128"/>
              <a:gd name="connsiteY8" fmla="*/ 3969214 h 6858000"/>
              <a:gd name="connsiteX9" fmla="*/ 9877 w 6358128"/>
              <a:gd name="connsiteY9" fmla="*/ 3493726 h 6858000"/>
              <a:gd name="connsiteX10" fmla="*/ 595093 w 6358128"/>
              <a:gd name="connsiteY10" fmla="*/ 2817070 h 6858000"/>
              <a:gd name="connsiteX11" fmla="*/ 2058133 w 6358128"/>
              <a:gd name="connsiteY11" fmla="*/ 1390606 h 6858000"/>
              <a:gd name="connsiteX12" fmla="*/ 3226279 w 6358128"/>
              <a:gd name="connsiteY12" fmla="*/ 1767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58128" h="6858000">
                <a:moveTo>
                  <a:pt x="3396767" y="0"/>
                </a:moveTo>
                <a:lnTo>
                  <a:pt x="6358128" y="0"/>
                </a:lnTo>
                <a:lnTo>
                  <a:pt x="6358128" y="6858000"/>
                </a:lnTo>
                <a:lnTo>
                  <a:pt x="2728803" y="6858000"/>
                </a:lnTo>
                <a:lnTo>
                  <a:pt x="2717215" y="6843288"/>
                </a:lnTo>
                <a:cubicBezTo>
                  <a:pt x="2574769" y="6662694"/>
                  <a:pt x="2394175" y="6435808"/>
                  <a:pt x="2241013" y="6255214"/>
                </a:cubicBezTo>
                <a:cubicBezTo>
                  <a:pt x="2036797" y="6014422"/>
                  <a:pt x="1866109" y="5840686"/>
                  <a:pt x="1619221" y="5560270"/>
                </a:cubicBezTo>
                <a:cubicBezTo>
                  <a:pt x="1372333" y="5279854"/>
                  <a:pt x="985237" y="4837894"/>
                  <a:pt x="759685" y="4572718"/>
                </a:cubicBezTo>
                <a:cubicBezTo>
                  <a:pt x="534133" y="4307542"/>
                  <a:pt x="390877" y="4149046"/>
                  <a:pt x="265909" y="3969214"/>
                </a:cubicBezTo>
                <a:cubicBezTo>
                  <a:pt x="140941" y="3789382"/>
                  <a:pt x="-44987" y="3685750"/>
                  <a:pt x="9877" y="3493726"/>
                </a:cubicBezTo>
                <a:cubicBezTo>
                  <a:pt x="64741" y="3301702"/>
                  <a:pt x="253717" y="3167590"/>
                  <a:pt x="595093" y="2817070"/>
                </a:cubicBezTo>
                <a:cubicBezTo>
                  <a:pt x="936469" y="2466550"/>
                  <a:pt x="1439389" y="2009350"/>
                  <a:pt x="2058133" y="1390606"/>
                </a:cubicBezTo>
                <a:cubicBezTo>
                  <a:pt x="2367505" y="1081234"/>
                  <a:pt x="2804131" y="617176"/>
                  <a:pt x="3226279" y="176740"/>
                </a:cubicBezTo>
                <a:close/>
              </a:path>
            </a:pathLst>
          </a:custGeom>
          <a:blipFill dpi="0" rotWithShape="1">
            <a:blip r:embed="rId4"/>
            <a:srcRect/>
            <a:stretch>
              <a:fillRect l="-12000" r="-43000"/>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48">
            <a:extLst>
              <a:ext uri="{FF2B5EF4-FFF2-40B4-BE49-F238E27FC236}">
                <a16:creationId xmlns:a16="http://schemas.microsoft.com/office/drawing/2014/main" id="{48F4AF48-9AB4-2E4B-BC5C-D0059AD3F6B0}"/>
              </a:ext>
            </a:extLst>
          </p:cNvPr>
          <p:cNvSpPr/>
          <p:nvPr userDrawn="1"/>
        </p:nvSpPr>
        <p:spPr>
          <a:xfrm>
            <a:off x="742579" y="-5466"/>
            <a:ext cx="2986279" cy="1436355"/>
          </a:xfrm>
          <a:prstGeom prst="rect">
            <a:avLst/>
          </a:prstGeom>
        </p:spPr>
        <p:txBody>
          <a:bodyPr wrap="square">
            <a:spAutoFit/>
          </a:bodyPr>
          <a:lstStyle/>
          <a:p>
            <a:pPr algn="ctr">
              <a:lnSpc>
                <a:spcPct val="150000"/>
              </a:lnSpc>
              <a:spcAft>
                <a:spcPts val="1600"/>
              </a:spcAft>
            </a:pPr>
            <a:r>
              <a:rPr lang="en-US" altLang="zh-Hans" sz="6600" b="1" i="1" spc="75" dirty="0">
                <a:solidFill>
                  <a:srgbClr val="969E97"/>
                </a:solidFill>
                <a:latin typeface="Microsoft YaHei" panose="020B0503020204020204" pitchFamily="34" charset="-122"/>
                <a:ea typeface="Microsoft YaHei" panose="020B0503020204020204" pitchFamily="34" charset="-122"/>
              </a:rPr>
              <a:t>C</a:t>
            </a:r>
            <a:r>
              <a:rPr lang="en-US" altLang="zh-Hans" sz="2400" b="1" i="1" spc="75" dirty="0">
                <a:solidFill>
                  <a:srgbClr val="969E97"/>
                </a:solidFill>
                <a:latin typeface="Microsoft YaHei" panose="020B0503020204020204" pitchFamily="34" charset="-122"/>
                <a:ea typeface="Microsoft YaHei" panose="020B0503020204020204" pitchFamily="34" charset="-122"/>
              </a:rPr>
              <a:t>ONTENTS</a:t>
            </a:r>
            <a:endParaRPr lang="zh-CN" altLang="en-US" sz="2800" b="1" i="1" spc="75" dirty="0">
              <a:solidFill>
                <a:srgbClr val="969E97"/>
              </a:solidFill>
              <a:latin typeface="Microsoft YaHei" panose="020B0503020204020204" pitchFamily="34" charset="-122"/>
              <a:ea typeface="Microsoft YaHei" panose="020B0503020204020204" pitchFamily="34" charset="-122"/>
            </a:endParaRPr>
          </a:p>
        </p:txBody>
      </p:sp>
      <p:sp>
        <p:nvSpPr>
          <p:cNvPr id="16" name="Rectangle 15">
            <a:extLst>
              <a:ext uri="{FF2B5EF4-FFF2-40B4-BE49-F238E27FC236}">
                <a16:creationId xmlns:a16="http://schemas.microsoft.com/office/drawing/2014/main" id="{36610C58-7FA3-CB43-B7B6-8DEC5673C425}"/>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1800F-FE00-C44B-94EF-ECBFE43B29AB}"/>
              </a:ext>
            </a:extLst>
          </p:cNvPr>
          <p:cNvSpPr/>
          <p:nvPr userDrawn="1"/>
        </p:nvSpPr>
        <p:spPr>
          <a:xfrm>
            <a:off x="-640080" y="1133856"/>
            <a:ext cx="402336" cy="1133856"/>
          </a:xfrm>
          <a:prstGeom prst="rect">
            <a:avLst/>
          </a:prstGeom>
          <a:solidFill>
            <a:srgbClr val="6E7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220162C-EC46-5548-BBC8-653E269BA1B9}"/>
              </a:ext>
            </a:extLst>
          </p:cNvPr>
          <p:cNvSpPr/>
          <p:nvPr userDrawn="1"/>
        </p:nvSpPr>
        <p:spPr>
          <a:xfrm>
            <a:off x="-640080" y="2267712"/>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7F713396-B294-A647-9C71-807B00F191AF}"/>
              </a:ext>
            </a:extLst>
          </p:cNvPr>
          <p:cNvSpPr/>
          <p:nvPr userDrawn="1"/>
        </p:nvSpPr>
        <p:spPr>
          <a:xfrm>
            <a:off x="5833872" y="-109728"/>
            <a:ext cx="6510528" cy="7114032"/>
          </a:xfrm>
          <a:custGeom>
            <a:avLst/>
            <a:gdLst>
              <a:gd name="connsiteX0" fmla="*/ 3396767 w 6358128"/>
              <a:gd name="connsiteY0" fmla="*/ 0 h 6858000"/>
              <a:gd name="connsiteX1" fmla="*/ 6358128 w 6358128"/>
              <a:gd name="connsiteY1" fmla="*/ 0 h 6858000"/>
              <a:gd name="connsiteX2" fmla="*/ 6358128 w 6358128"/>
              <a:gd name="connsiteY2" fmla="*/ 6858000 h 6858000"/>
              <a:gd name="connsiteX3" fmla="*/ 2728803 w 6358128"/>
              <a:gd name="connsiteY3" fmla="*/ 6858000 h 6858000"/>
              <a:gd name="connsiteX4" fmla="*/ 2717215 w 6358128"/>
              <a:gd name="connsiteY4" fmla="*/ 6843288 h 6858000"/>
              <a:gd name="connsiteX5" fmla="*/ 2241013 w 6358128"/>
              <a:gd name="connsiteY5" fmla="*/ 6255214 h 6858000"/>
              <a:gd name="connsiteX6" fmla="*/ 1619221 w 6358128"/>
              <a:gd name="connsiteY6" fmla="*/ 5560270 h 6858000"/>
              <a:gd name="connsiteX7" fmla="*/ 759685 w 6358128"/>
              <a:gd name="connsiteY7" fmla="*/ 4572718 h 6858000"/>
              <a:gd name="connsiteX8" fmla="*/ 265909 w 6358128"/>
              <a:gd name="connsiteY8" fmla="*/ 3969214 h 6858000"/>
              <a:gd name="connsiteX9" fmla="*/ 9877 w 6358128"/>
              <a:gd name="connsiteY9" fmla="*/ 3493726 h 6858000"/>
              <a:gd name="connsiteX10" fmla="*/ 595093 w 6358128"/>
              <a:gd name="connsiteY10" fmla="*/ 2817070 h 6858000"/>
              <a:gd name="connsiteX11" fmla="*/ 2058133 w 6358128"/>
              <a:gd name="connsiteY11" fmla="*/ 1390606 h 6858000"/>
              <a:gd name="connsiteX12" fmla="*/ 3226279 w 6358128"/>
              <a:gd name="connsiteY12" fmla="*/ 1767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58128" h="6858000">
                <a:moveTo>
                  <a:pt x="3396767" y="0"/>
                </a:moveTo>
                <a:lnTo>
                  <a:pt x="6358128" y="0"/>
                </a:lnTo>
                <a:lnTo>
                  <a:pt x="6358128" y="6858000"/>
                </a:lnTo>
                <a:lnTo>
                  <a:pt x="2728803" y="6858000"/>
                </a:lnTo>
                <a:lnTo>
                  <a:pt x="2717215" y="6843288"/>
                </a:lnTo>
                <a:cubicBezTo>
                  <a:pt x="2574769" y="6662694"/>
                  <a:pt x="2394175" y="6435808"/>
                  <a:pt x="2241013" y="6255214"/>
                </a:cubicBezTo>
                <a:cubicBezTo>
                  <a:pt x="2036797" y="6014422"/>
                  <a:pt x="1866109" y="5840686"/>
                  <a:pt x="1619221" y="5560270"/>
                </a:cubicBezTo>
                <a:cubicBezTo>
                  <a:pt x="1372333" y="5279854"/>
                  <a:pt x="985237" y="4837894"/>
                  <a:pt x="759685" y="4572718"/>
                </a:cubicBezTo>
                <a:cubicBezTo>
                  <a:pt x="534133" y="4307542"/>
                  <a:pt x="390877" y="4149046"/>
                  <a:pt x="265909" y="3969214"/>
                </a:cubicBezTo>
                <a:cubicBezTo>
                  <a:pt x="140941" y="3789382"/>
                  <a:pt x="-44987" y="3685750"/>
                  <a:pt x="9877" y="3493726"/>
                </a:cubicBezTo>
                <a:cubicBezTo>
                  <a:pt x="64741" y="3301702"/>
                  <a:pt x="253717" y="3167590"/>
                  <a:pt x="595093" y="2817070"/>
                </a:cubicBezTo>
                <a:cubicBezTo>
                  <a:pt x="936469" y="2466550"/>
                  <a:pt x="1439389" y="2009350"/>
                  <a:pt x="2058133" y="1390606"/>
                </a:cubicBezTo>
                <a:cubicBezTo>
                  <a:pt x="2367505" y="1081234"/>
                  <a:pt x="2804131" y="617176"/>
                  <a:pt x="3226279" y="176740"/>
                </a:cubicBezTo>
                <a:close/>
              </a:path>
            </a:pathLst>
          </a:custGeom>
          <a:solidFill>
            <a:schemeClr val="tx1">
              <a:lumMod val="85000"/>
              <a:lumOff val="15000"/>
              <a:alpha val="2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48">
            <a:extLst>
              <a:ext uri="{FF2B5EF4-FFF2-40B4-BE49-F238E27FC236}">
                <a16:creationId xmlns:a16="http://schemas.microsoft.com/office/drawing/2014/main" id="{5ACE19D0-5895-0F4B-9749-092F723778BF}"/>
              </a:ext>
            </a:extLst>
          </p:cNvPr>
          <p:cNvSpPr/>
          <p:nvPr userDrawn="1"/>
        </p:nvSpPr>
        <p:spPr>
          <a:xfrm>
            <a:off x="502746" y="-3688"/>
            <a:ext cx="2219060" cy="825419"/>
          </a:xfrm>
          <a:prstGeom prst="rect">
            <a:avLst/>
          </a:prstGeom>
        </p:spPr>
        <p:txBody>
          <a:bodyPr wrap="square">
            <a:spAutoFit/>
          </a:bodyPr>
          <a:lstStyle/>
          <a:p>
            <a:pPr>
              <a:lnSpc>
                <a:spcPct val="150000"/>
              </a:lnSpc>
              <a:spcAft>
                <a:spcPts val="1600"/>
              </a:spcAft>
            </a:pPr>
            <a:r>
              <a:rPr lang="zh-Hans" altLang="en-US" sz="3600" b="1" spc="75" dirty="0">
                <a:solidFill>
                  <a:schemeClr val="bg1"/>
                </a:solidFill>
                <a:latin typeface="Microsoft YaHei" panose="020B0503020204020204" pitchFamily="34" charset="-122"/>
                <a:ea typeface="Microsoft YaHei" panose="020B0503020204020204" pitchFamily="34" charset="-122"/>
              </a:rPr>
              <a:t>目 录</a:t>
            </a:r>
            <a:endParaRPr lang="zh-CN" altLang="en-US" sz="3600" b="1" spc="75"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8135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页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1FD649-4F12-3D43-A2E5-943D4D1175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0452" b="6480"/>
          <a:stretch/>
        </p:blipFill>
        <p:spPr>
          <a:xfrm>
            <a:off x="-1" y="0"/>
            <a:ext cx="12190413" cy="5943600"/>
          </a:xfrm>
          <a:prstGeom prst="rect">
            <a:avLst/>
          </a:prstGeom>
        </p:spPr>
      </p:pic>
      <p:sp>
        <p:nvSpPr>
          <p:cNvPr id="7" name="矩形 3">
            <a:extLst>
              <a:ext uri="{FF2B5EF4-FFF2-40B4-BE49-F238E27FC236}">
                <a16:creationId xmlns:a16="http://schemas.microsoft.com/office/drawing/2014/main" id="{EA562DA0-4417-484D-80D9-1771F828BD62}"/>
              </a:ext>
            </a:extLst>
          </p:cNvPr>
          <p:cNvSpPr/>
          <p:nvPr userDrawn="1"/>
        </p:nvSpPr>
        <p:spPr>
          <a:xfrm>
            <a:off x="1588" y="3814916"/>
            <a:ext cx="12190413" cy="3043083"/>
          </a:xfrm>
          <a:prstGeom prst="rect">
            <a:avLst/>
          </a:prstGeom>
          <a:solidFill>
            <a:srgbClr val="005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1">
            <a:extLst>
              <a:ext uri="{FF2B5EF4-FFF2-40B4-BE49-F238E27FC236}">
                <a16:creationId xmlns:a16="http://schemas.microsoft.com/office/drawing/2014/main" id="{FE99BCC4-5539-2A42-8EAE-2760D60256A4}"/>
              </a:ext>
            </a:extLst>
          </p:cNvPr>
          <p:cNvSpPr/>
          <p:nvPr userDrawn="1"/>
        </p:nvSpPr>
        <p:spPr>
          <a:xfrm>
            <a:off x="0" y="3953582"/>
            <a:ext cx="12190413"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6">
            <a:extLst>
              <a:ext uri="{FF2B5EF4-FFF2-40B4-BE49-F238E27FC236}">
                <a16:creationId xmlns:a16="http://schemas.microsoft.com/office/drawing/2014/main" id="{66E041B8-6E95-CA48-930D-204CAD4B6026}"/>
              </a:ext>
            </a:extLst>
          </p:cNvPr>
          <p:cNvSpPr/>
          <p:nvPr userDrawn="1"/>
        </p:nvSpPr>
        <p:spPr>
          <a:xfrm>
            <a:off x="1587" y="6635775"/>
            <a:ext cx="12190413"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Rectangle 13">
            <a:extLst>
              <a:ext uri="{FF2B5EF4-FFF2-40B4-BE49-F238E27FC236}">
                <a16:creationId xmlns:a16="http://schemas.microsoft.com/office/drawing/2014/main" id="{67DC2DBB-F7B0-3044-975A-269F50138412}"/>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2A38C2-38CB-1149-91C6-F106F6A325C9}"/>
              </a:ext>
            </a:extLst>
          </p:cNvPr>
          <p:cNvSpPr/>
          <p:nvPr userDrawn="1"/>
        </p:nvSpPr>
        <p:spPr>
          <a:xfrm>
            <a:off x="-640080" y="1133856"/>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F641A7D-30A2-FD4F-A42C-05B44E0043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61095" y="152786"/>
            <a:ext cx="2447220" cy="480295"/>
          </a:xfrm>
          <a:prstGeom prst="rect">
            <a:avLst/>
          </a:prstGeom>
        </p:spPr>
      </p:pic>
    </p:spTree>
    <p:extLst>
      <p:ext uri="{BB962C8B-B14F-4D97-AF65-F5344CB8AC3E}">
        <p14:creationId xmlns:p14="http://schemas.microsoft.com/office/powerpoint/2010/main" val="1626680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页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1FD649-4F12-3D43-A2E5-943D4D1175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551" t="20452" r="8772" b="6480"/>
          <a:stretch/>
        </p:blipFill>
        <p:spPr>
          <a:xfrm>
            <a:off x="1" y="0"/>
            <a:ext cx="12192000" cy="6858000"/>
          </a:xfrm>
          <a:prstGeom prst="rect">
            <a:avLst/>
          </a:prstGeom>
        </p:spPr>
      </p:pic>
      <p:sp>
        <p:nvSpPr>
          <p:cNvPr id="14" name="Rectangle 13">
            <a:extLst>
              <a:ext uri="{FF2B5EF4-FFF2-40B4-BE49-F238E27FC236}">
                <a16:creationId xmlns:a16="http://schemas.microsoft.com/office/drawing/2014/main" id="{67DC2DBB-F7B0-3044-975A-269F50138412}"/>
              </a:ext>
            </a:extLst>
          </p:cNvPr>
          <p:cNvSpPr/>
          <p:nvPr userDrawn="1"/>
        </p:nvSpPr>
        <p:spPr>
          <a:xfrm>
            <a:off x="-640080" y="0"/>
            <a:ext cx="402336" cy="1133856"/>
          </a:xfrm>
          <a:prstGeom prst="rect">
            <a:avLst/>
          </a:prstGeom>
          <a:solidFill>
            <a:srgbClr val="0E61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2A38C2-38CB-1149-91C6-F106F6A325C9}"/>
              </a:ext>
            </a:extLst>
          </p:cNvPr>
          <p:cNvSpPr/>
          <p:nvPr userDrawn="1"/>
        </p:nvSpPr>
        <p:spPr>
          <a:xfrm>
            <a:off x="-640080" y="1133856"/>
            <a:ext cx="402336"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F641A7D-30A2-FD4F-A42C-05B44E0043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61095" y="152786"/>
            <a:ext cx="2447220" cy="480295"/>
          </a:xfrm>
          <a:prstGeom prst="rect">
            <a:avLst/>
          </a:prstGeom>
        </p:spPr>
      </p:pic>
      <p:sp>
        <p:nvSpPr>
          <p:cNvPr id="12" name="Freeform 11">
            <a:extLst>
              <a:ext uri="{FF2B5EF4-FFF2-40B4-BE49-F238E27FC236}">
                <a16:creationId xmlns:a16="http://schemas.microsoft.com/office/drawing/2014/main" id="{862586D8-1B0B-FE44-B772-A8B588C64E4B}"/>
              </a:ext>
            </a:extLst>
          </p:cNvPr>
          <p:cNvSpPr/>
          <p:nvPr userDrawn="1"/>
        </p:nvSpPr>
        <p:spPr>
          <a:xfrm>
            <a:off x="4131733" y="0"/>
            <a:ext cx="8058678" cy="6858000"/>
          </a:xfrm>
          <a:custGeom>
            <a:avLst/>
            <a:gdLst>
              <a:gd name="connsiteX0" fmla="*/ 3429000 w 8058678"/>
              <a:gd name="connsiteY0" fmla="*/ 0 h 6858000"/>
              <a:gd name="connsiteX1" fmla="*/ 3539067 w 8058678"/>
              <a:gd name="connsiteY1" fmla="*/ 0 h 6858000"/>
              <a:gd name="connsiteX2" fmla="*/ 3649134 w 8058678"/>
              <a:gd name="connsiteY2" fmla="*/ 0 h 6858000"/>
              <a:gd name="connsiteX3" fmla="*/ 8058678 w 8058678"/>
              <a:gd name="connsiteY3" fmla="*/ 0 h 6858000"/>
              <a:gd name="connsiteX4" fmla="*/ 8058678 w 8058678"/>
              <a:gd name="connsiteY4" fmla="*/ 6858000 h 6858000"/>
              <a:gd name="connsiteX5" fmla="*/ 7078134 w 8058678"/>
              <a:gd name="connsiteY5" fmla="*/ 6858000 h 6858000"/>
              <a:gd name="connsiteX6" fmla="*/ 3539067 w 8058678"/>
              <a:gd name="connsiteY6" fmla="*/ 6858000 h 6858000"/>
              <a:gd name="connsiteX7" fmla="*/ 0 w 805867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58678" h="6858000">
                <a:moveTo>
                  <a:pt x="3429000" y="0"/>
                </a:moveTo>
                <a:lnTo>
                  <a:pt x="3539067" y="0"/>
                </a:lnTo>
                <a:lnTo>
                  <a:pt x="3649134" y="0"/>
                </a:lnTo>
                <a:lnTo>
                  <a:pt x="8058678" y="0"/>
                </a:lnTo>
                <a:lnTo>
                  <a:pt x="8058678" y="6858000"/>
                </a:lnTo>
                <a:lnTo>
                  <a:pt x="7078134" y="6858000"/>
                </a:lnTo>
                <a:lnTo>
                  <a:pt x="3539067" y="6858000"/>
                </a:lnTo>
                <a:lnTo>
                  <a:pt x="0" y="6858000"/>
                </a:lnTo>
                <a:close/>
              </a:path>
            </a:pathLst>
          </a:custGeom>
          <a:solidFill>
            <a:srgbClr val="0059BD">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65D83477-5010-294C-B91B-A0A3E6C9F525}"/>
              </a:ext>
            </a:extLst>
          </p:cNvPr>
          <p:cNvSpPr/>
          <p:nvPr userDrawn="1"/>
        </p:nvSpPr>
        <p:spPr>
          <a:xfrm>
            <a:off x="4201887" y="0"/>
            <a:ext cx="3638939" cy="6858000"/>
          </a:xfrm>
          <a:prstGeom prst="parallelogram">
            <a:avLst>
              <a:gd name="adj" fmla="val 9539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6F958E-A0B9-2043-9E40-BA3919B8E0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980" y="164774"/>
            <a:ext cx="2447220" cy="480295"/>
          </a:xfrm>
          <a:prstGeom prst="rect">
            <a:avLst/>
          </a:prstGeom>
        </p:spPr>
      </p:pic>
    </p:spTree>
    <p:extLst>
      <p:ext uri="{BB962C8B-B14F-4D97-AF65-F5344CB8AC3E}">
        <p14:creationId xmlns:p14="http://schemas.microsoft.com/office/powerpoint/2010/main" val="1319413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浅色风格">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9DA95B-A76D-914F-9813-C335E96499D6}"/>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l="11308" t="10563" b="10021"/>
          <a:stretch/>
        </p:blipFill>
        <p:spPr>
          <a:xfrm>
            <a:off x="0" y="0"/>
            <a:ext cx="12192000" cy="6858000"/>
          </a:xfrm>
          <a:prstGeom prst="rect">
            <a:avLst/>
          </a:prstGeom>
        </p:spPr>
      </p:pic>
      <p:sp>
        <p:nvSpPr>
          <p:cNvPr id="14" name="矩形 12">
            <a:extLst>
              <a:ext uri="{FF2B5EF4-FFF2-40B4-BE49-F238E27FC236}">
                <a16:creationId xmlns:a16="http://schemas.microsoft.com/office/drawing/2014/main" id="{0DDCA035-9ADB-3143-B2D7-D3FE75B45395}"/>
              </a:ext>
            </a:extLst>
          </p:cNvPr>
          <p:cNvSpPr/>
          <p:nvPr userDrawn="1"/>
        </p:nvSpPr>
        <p:spPr>
          <a:xfrm>
            <a:off x="0" y="0"/>
            <a:ext cx="12192000" cy="6858000"/>
          </a:xfrm>
          <a:prstGeom prst="rect">
            <a:avLst/>
          </a:prstGeom>
          <a:solidFill>
            <a:schemeClr val="tx1">
              <a:lumMod val="85000"/>
              <a:lumOff val="1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等线" panose="020F0502020204030204"/>
              <a:ea typeface="等线" panose="02010600030101010101" pitchFamily="2" charset="-122"/>
              <a:cs typeface="+mn-cs"/>
            </a:endParaRPr>
          </a:p>
        </p:txBody>
      </p:sp>
      <p:pic>
        <p:nvPicPr>
          <p:cNvPr id="4" name="Picture 3">
            <a:extLst>
              <a:ext uri="{FF2B5EF4-FFF2-40B4-BE49-F238E27FC236}">
                <a16:creationId xmlns:a16="http://schemas.microsoft.com/office/drawing/2014/main" id="{A03B5D5D-367A-1343-AFCD-BF13399CC0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5283" y="152787"/>
            <a:ext cx="1613031" cy="316576"/>
          </a:xfrm>
          <a:prstGeom prst="rect">
            <a:avLst/>
          </a:prstGeom>
        </p:spPr>
      </p:pic>
      <p:cxnSp>
        <p:nvCxnSpPr>
          <p:cNvPr id="5" name="直接连接符 20">
            <a:extLst>
              <a:ext uri="{FF2B5EF4-FFF2-40B4-BE49-F238E27FC236}">
                <a16:creationId xmlns:a16="http://schemas.microsoft.com/office/drawing/2014/main" id="{5B46B230-DA43-7E47-A634-4C8C90A7F738}"/>
              </a:ext>
            </a:extLst>
          </p:cNvPr>
          <p:cNvCxnSpPr/>
          <p:nvPr userDrawn="1"/>
        </p:nvCxnSpPr>
        <p:spPr>
          <a:xfrm>
            <a:off x="648033" y="688796"/>
            <a:ext cx="11543967"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63EB190-B957-DB4B-9321-91FB87A047C4}"/>
              </a:ext>
            </a:extLst>
          </p:cNvPr>
          <p:cNvSpPr/>
          <p:nvPr userDrawn="1"/>
        </p:nvSpPr>
        <p:spPr>
          <a:xfrm>
            <a:off x="356073" y="5685"/>
            <a:ext cx="291960" cy="683111"/>
          </a:xfrm>
          <a:prstGeom prst="rect">
            <a:avLst/>
          </a:prstGeom>
          <a:solidFill>
            <a:srgbClr val="0E61B7"/>
          </a:solidFill>
          <a:ln>
            <a:solidFill>
              <a:srgbClr val="0E61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1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深色风格">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CB589-C8E2-AA4E-AC73-E69160C91C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563"/>
          <a:stretch/>
        </p:blipFill>
        <p:spPr>
          <a:xfrm>
            <a:off x="1" y="-1"/>
            <a:ext cx="12192000" cy="6849997"/>
          </a:xfrm>
          <a:prstGeom prst="rect">
            <a:avLst/>
          </a:prstGeom>
        </p:spPr>
      </p:pic>
      <p:sp>
        <p:nvSpPr>
          <p:cNvPr id="10" name="Rectangle 9">
            <a:extLst>
              <a:ext uri="{FF2B5EF4-FFF2-40B4-BE49-F238E27FC236}">
                <a16:creationId xmlns:a16="http://schemas.microsoft.com/office/drawing/2014/main" id="{F1DF8499-AFAF-2E40-8728-F3EF14E16186}"/>
              </a:ext>
            </a:extLst>
          </p:cNvPr>
          <p:cNvSpPr/>
          <p:nvPr userDrawn="1"/>
        </p:nvSpPr>
        <p:spPr>
          <a:xfrm>
            <a:off x="1" y="0"/>
            <a:ext cx="12192000" cy="6865692"/>
          </a:xfrm>
          <a:prstGeom prst="rect">
            <a:avLst/>
          </a:prstGeom>
          <a:gradFill>
            <a:gsLst>
              <a:gs pos="0">
                <a:srgbClr val="0059BD"/>
              </a:gs>
              <a:gs pos="69000">
                <a:srgbClr val="0059BD">
                  <a:alpha val="88000"/>
                </a:srgbClr>
              </a:gs>
              <a:gs pos="100000">
                <a:srgbClr val="0059BD">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dirty="0"/>
              <a:t> </a:t>
            </a:r>
            <a:endParaRPr lang="en-US" dirty="0"/>
          </a:p>
        </p:txBody>
      </p:sp>
      <p:cxnSp>
        <p:nvCxnSpPr>
          <p:cNvPr id="5" name="直接连接符 20">
            <a:extLst>
              <a:ext uri="{FF2B5EF4-FFF2-40B4-BE49-F238E27FC236}">
                <a16:creationId xmlns:a16="http://schemas.microsoft.com/office/drawing/2014/main" id="{5B46B230-DA43-7E47-A634-4C8C90A7F738}"/>
              </a:ext>
            </a:extLst>
          </p:cNvPr>
          <p:cNvCxnSpPr/>
          <p:nvPr userDrawn="1"/>
        </p:nvCxnSpPr>
        <p:spPr>
          <a:xfrm>
            <a:off x="648033" y="688796"/>
            <a:ext cx="1154396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7730959-3337-DB44-A5C8-03E1E05DEAF6}"/>
              </a:ext>
            </a:extLst>
          </p:cNvPr>
          <p:cNvSpPr/>
          <p:nvPr userDrawn="1"/>
        </p:nvSpPr>
        <p:spPr>
          <a:xfrm>
            <a:off x="356073" y="5685"/>
            <a:ext cx="291960" cy="683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AB4522-B3AF-2845-998D-8228707563D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5853" r="23007"/>
          <a:stretch/>
        </p:blipFill>
        <p:spPr>
          <a:xfrm>
            <a:off x="10089930" y="58253"/>
            <a:ext cx="1966179" cy="476414"/>
          </a:xfrm>
          <a:prstGeom prst="rect">
            <a:avLst/>
          </a:prstGeom>
        </p:spPr>
      </p:pic>
    </p:spTree>
    <p:extLst>
      <p:ext uri="{BB962C8B-B14F-4D97-AF65-F5344CB8AC3E}">
        <p14:creationId xmlns:p14="http://schemas.microsoft.com/office/powerpoint/2010/main" val="3539477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0F2C1B-794F-9848-9111-B0E970A797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12">
            <a:extLst>
              <a:ext uri="{FF2B5EF4-FFF2-40B4-BE49-F238E27FC236}">
                <a16:creationId xmlns:a16="http://schemas.microsoft.com/office/drawing/2014/main" id="{965F3873-0891-964A-8AFE-102D3A911FAB}"/>
              </a:ext>
            </a:extLst>
          </p:cNvPr>
          <p:cNvSpPr/>
          <p:nvPr userDrawn="1"/>
        </p:nvSpPr>
        <p:spPr>
          <a:xfrm>
            <a:off x="0" y="-1"/>
            <a:ext cx="12192000" cy="6858001"/>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等线" panose="020F0502020204030204"/>
              <a:ea typeface="等线" panose="02010600030101010101" pitchFamily="2" charset="-122"/>
              <a:cs typeface="+mn-cs"/>
            </a:endParaRPr>
          </a:p>
        </p:txBody>
      </p:sp>
      <p:pic>
        <p:nvPicPr>
          <p:cNvPr id="12" name="Picture 11">
            <a:extLst>
              <a:ext uri="{FF2B5EF4-FFF2-40B4-BE49-F238E27FC236}">
                <a16:creationId xmlns:a16="http://schemas.microsoft.com/office/drawing/2014/main" id="{ED02A923-0CE7-2F4E-94AB-C7A1E9E754D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5853" r="23007"/>
          <a:stretch/>
        </p:blipFill>
        <p:spPr>
          <a:xfrm>
            <a:off x="9217152" y="58253"/>
            <a:ext cx="2838958" cy="687892"/>
          </a:xfrm>
          <a:prstGeom prst="rect">
            <a:avLst/>
          </a:prstGeom>
        </p:spPr>
      </p:pic>
    </p:spTree>
    <p:extLst>
      <p:ext uri="{BB962C8B-B14F-4D97-AF65-F5344CB8AC3E}">
        <p14:creationId xmlns:p14="http://schemas.microsoft.com/office/powerpoint/2010/main" val="2483047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7743D0-AE35-324E-8CE6-0AD92597FE53}"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D93C1-5A22-0543-AB09-646D5F29AFC9}" type="slidenum">
              <a:rPr lang="en-US" smtClean="0"/>
              <a:t>‹#›</a:t>
            </a:fld>
            <a:endParaRPr lang="en-US"/>
          </a:p>
        </p:txBody>
      </p:sp>
    </p:spTree>
    <p:extLst>
      <p:ext uri="{BB962C8B-B14F-4D97-AF65-F5344CB8AC3E}">
        <p14:creationId xmlns:p14="http://schemas.microsoft.com/office/powerpoint/2010/main" val="1195107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7743D0-AE35-324E-8CE6-0AD92597FE53}" type="datetimeFigureOut">
              <a:rPr lang="en-US" smtClean="0"/>
              <a:t>12/8/2022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D93C1-5A22-0543-AB09-646D5F29AFC9}" type="slidenum">
              <a:rPr lang="en-US" smtClean="0"/>
              <a:t>‹#›</a:t>
            </a:fld>
            <a:endParaRPr lang="en-US"/>
          </a:p>
        </p:txBody>
      </p:sp>
    </p:spTree>
    <p:extLst>
      <p:ext uri="{BB962C8B-B14F-4D97-AF65-F5344CB8AC3E}">
        <p14:creationId xmlns:p14="http://schemas.microsoft.com/office/powerpoint/2010/main" val="7941371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14" r:id="rId5"/>
    <p:sldLayoutId id="2147483717" r:id="rId6"/>
    <p:sldLayoutId id="2147483710" r:id="rId7"/>
    <p:sldLayoutId id="2147483715"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09154"/>
      </p:ext>
    </p:extLst>
  </p:cSld>
  <p:clrMap bg1="lt1" tx1="dk1" bg2="lt2" tx2="dk2" accent1="accent1" accent2="accent2" accent3="accent3" accent4="accent4" accent5="accent5" accent6="accent6" hlink="hlink" folHlink="folHlink"/>
  <p:sldLayoutIdLst>
    <p:sldLayoutId id="2147483744" r:id="rId1"/>
    <p:sldLayoutId id="214748374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矩形 48">
            <a:extLst>
              <a:ext uri="{FF2B5EF4-FFF2-40B4-BE49-F238E27FC236}">
                <a16:creationId xmlns:a16="http://schemas.microsoft.com/office/drawing/2014/main" id="{8175A68C-6481-314E-BBF0-A1C8F745E8E2}"/>
              </a:ext>
            </a:extLst>
          </p:cNvPr>
          <p:cNvSpPr/>
          <p:nvPr/>
        </p:nvSpPr>
        <p:spPr>
          <a:xfrm>
            <a:off x="3174080" y="2368237"/>
            <a:ext cx="6338888" cy="2015552"/>
          </a:xfrm>
          <a:prstGeom prst="rect">
            <a:avLst/>
          </a:prstGeom>
        </p:spPr>
        <p:txBody>
          <a:bodyPr wrap="square">
            <a:spAutoFit/>
          </a:bodyPr>
          <a:lstStyle/>
          <a:p>
            <a:pPr algn="ctr">
              <a:lnSpc>
                <a:spcPct val="150000"/>
              </a:lnSpc>
              <a:spcAft>
                <a:spcPts val="1600"/>
              </a:spcAft>
            </a:pPr>
            <a:r>
              <a:rPr lang="zh-CN" altLang="en-US" sz="4400" b="1" dirty="0">
                <a:solidFill>
                  <a:prstClr val="white"/>
                </a:solidFill>
                <a:ea typeface="思源宋体 Medium" panose="02020500000000000000" pitchFamily="18" charset="-122"/>
              </a:rPr>
              <a:t>基于</a:t>
            </a:r>
            <a:r>
              <a:rPr lang="en-US" altLang="zh-CN" sz="4400" b="1" dirty="0">
                <a:solidFill>
                  <a:prstClr val="white"/>
                </a:solidFill>
                <a:ea typeface="思源宋体 Medium" panose="02020500000000000000" pitchFamily="18" charset="-122"/>
              </a:rPr>
              <a:t>YOLOv5</a:t>
            </a:r>
            <a:r>
              <a:rPr lang="zh-CN" altLang="en-US" sz="4400" b="1" dirty="0">
                <a:solidFill>
                  <a:prstClr val="white"/>
                </a:solidFill>
                <a:ea typeface="思源宋体 Medium" panose="02020500000000000000" pitchFamily="18" charset="-122"/>
              </a:rPr>
              <a:t>与</a:t>
            </a:r>
            <a:r>
              <a:rPr lang="en-US" altLang="zh-CN" sz="4400" b="1" dirty="0">
                <a:solidFill>
                  <a:prstClr val="white"/>
                </a:solidFill>
                <a:ea typeface="思源宋体 Medium" panose="02020500000000000000" pitchFamily="18" charset="-122"/>
              </a:rPr>
              <a:t>Resnet18</a:t>
            </a:r>
            <a:r>
              <a:rPr lang="zh-CN" altLang="en-US" sz="4400" b="1" dirty="0">
                <a:solidFill>
                  <a:prstClr val="white"/>
                </a:solidFill>
                <a:ea typeface="思源宋体 Medium" panose="02020500000000000000" pitchFamily="18" charset="-122"/>
              </a:rPr>
              <a:t>的球员识别与站位定位器</a:t>
            </a:r>
          </a:p>
        </p:txBody>
      </p:sp>
      <p:sp>
        <p:nvSpPr>
          <p:cNvPr id="39" name="矩形 48">
            <a:extLst>
              <a:ext uri="{FF2B5EF4-FFF2-40B4-BE49-F238E27FC236}">
                <a16:creationId xmlns:a16="http://schemas.microsoft.com/office/drawing/2014/main" id="{45180F22-4174-774C-ADD6-C7EBA5983063}"/>
              </a:ext>
            </a:extLst>
          </p:cNvPr>
          <p:cNvSpPr/>
          <p:nvPr/>
        </p:nvSpPr>
        <p:spPr>
          <a:xfrm>
            <a:off x="1052511" y="4253963"/>
            <a:ext cx="10582026" cy="581057"/>
          </a:xfrm>
          <a:prstGeom prst="rect">
            <a:avLst/>
          </a:prstGeom>
        </p:spPr>
        <p:txBody>
          <a:bodyPr wrap="square">
            <a:spAutoFit/>
          </a:bodyPr>
          <a:lstStyle/>
          <a:p>
            <a:pPr>
              <a:lnSpc>
                <a:spcPct val="150000"/>
              </a:lnSpc>
              <a:spcAft>
                <a:spcPts val="1600"/>
              </a:spcAft>
            </a:pPr>
            <a:r>
              <a:rPr lang="en-US" altLang="zh-CN" sz="2400" b="1" spc="75" dirty="0">
                <a:solidFill>
                  <a:schemeClr val="accent2"/>
                </a:solidFill>
                <a:latin typeface="Microsoft YaHei" panose="020B0503020204020204" pitchFamily="34" charset="-122"/>
                <a:ea typeface="Microsoft YaHei" panose="020B0503020204020204" pitchFamily="34" charset="-122"/>
              </a:rPr>
              <a:t>Football Matches Analyzer Based On YOLOV5&amp;DEEP_SORT</a:t>
            </a:r>
            <a:endParaRPr lang="zh-CN" altLang="en-US" sz="2400" b="1" spc="75" dirty="0">
              <a:solidFill>
                <a:schemeClr val="accent2"/>
              </a:solidFill>
              <a:latin typeface="Microsoft YaHei" panose="020B0503020204020204" pitchFamily="34" charset="-122"/>
              <a:ea typeface="Microsoft YaHei" panose="020B0503020204020204" pitchFamily="34" charset="-122"/>
            </a:endParaRPr>
          </a:p>
        </p:txBody>
      </p:sp>
      <p:sp>
        <p:nvSpPr>
          <p:cNvPr id="42" name="矩形 48">
            <a:extLst>
              <a:ext uri="{FF2B5EF4-FFF2-40B4-BE49-F238E27FC236}">
                <a16:creationId xmlns:a16="http://schemas.microsoft.com/office/drawing/2014/main" id="{D9240742-B39E-6F40-A3EA-436B47448855}"/>
              </a:ext>
            </a:extLst>
          </p:cNvPr>
          <p:cNvSpPr/>
          <p:nvPr/>
        </p:nvSpPr>
        <p:spPr>
          <a:xfrm>
            <a:off x="1052511" y="5237939"/>
            <a:ext cx="2511668" cy="499624"/>
          </a:xfrm>
          <a:prstGeom prst="rect">
            <a:avLst/>
          </a:prstGeom>
        </p:spPr>
        <p:txBody>
          <a:bodyPr wrap="square">
            <a:spAutoFit/>
          </a:bodyPr>
          <a:lstStyle/>
          <a:p>
            <a:pPr>
              <a:lnSpc>
                <a:spcPct val="150000"/>
              </a:lnSpc>
              <a:spcAft>
                <a:spcPts val="1600"/>
              </a:spcAft>
            </a:pPr>
            <a:r>
              <a:rPr lang="zh-CN" altLang="en-US" sz="2000" spc="75" dirty="0">
                <a:solidFill>
                  <a:schemeClr val="bg1"/>
                </a:solidFill>
                <a:latin typeface="Microsoft YaHei" panose="020B0503020204020204" pitchFamily="34" charset="-122"/>
                <a:ea typeface="Microsoft YaHei" panose="020B0503020204020204" pitchFamily="34" charset="-122"/>
              </a:rPr>
              <a:t>组别</a:t>
            </a:r>
            <a:r>
              <a:rPr lang="zh-Hans" altLang="en-US" sz="2000" spc="75" dirty="0">
                <a:solidFill>
                  <a:schemeClr val="bg1"/>
                </a:solidFill>
                <a:latin typeface="Microsoft YaHei" panose="020B0503020204020204" pitchFamily="34" charset="-122"/>
                <a:ea typeface="Microsoft YaHei" panose="020B0503020204020204" pitchFamily="34" charset="-122"/>
              </a:rPr>
              <a:t>：</a:t>
            </a:r>
            <a:r>
              <a:rPr lang="en-US" altLang="zh-CN" sz="2000" spc="75" dirty="0">
                <a:solidFill>
                  <a:schemeClr val="bg1"/>
                </a:solidFill>
                <a:latin typeface="Microsoft YaHei" panose="020B0503020204020204" pitchFamily="34" charset="-122"/>
                <a:ea typeface="Microsoft YaHei" panose="020B0503020204020204" pitchFamily="34" charset="-122"/>
              </a:rPr>
              <a:t>19</a:t>
            </a:r>
            <a:r>
              <a:rPr lang="zh-CN" altLang="en-US" sz="2000" spc="75" dirty="0">
                <a:solidFill>
                  <a:schemeClr val="bg1"/>
                </a:solidFill>
                <a:latin typeface="Microsoft YaHei" panose="020B0503020204020204" pitchFamily="34" charset="-122"/>
                <a:ea typeface="Microsoft YaHei" panose="020B0503020204020204" pitchFamily="34" charset="-122"/>
              </a:rPr>
              <a:t>组</a:t>
            </a:r>
          </a:p>
        </p:txBody>
      </p:sp>
      <p:sp>
        <p:nvSpPr>
          <p:cNvPr id="6" name="矩形 48">
            <a:extLst>
              <a:ext uri="{FF2B5EF4-FFF2-40B4-BE49-F238E27FC236}">
                <a16:creationId xmlns:a16="http://schemas.microsoft.com/office/drawing/2014/main" id="{BB2D8D59-2A99-F544-8B3A-D3189A9967F9}"/>
              </a:ext>
            </a:extLst>
          </p:cNvPr>
          <p:cNvSpPr/>
          <p:nvPr/>
        </p:nvSpPr>
        <p:spPr>
          <a:xfrm>
            <a:off x="3750741" y="5237939"/>
            <a:ext cx="2511668" cy="499624"/>
          </a:xfrm>
          <a:prstGeom prst="rect">
            <a:avLst/>
          </a:prstGeom>
        </p:spPr>
        <p:txBody>
          <a:bodyPr wrap="square">
            <a:spAutoFit/>
          </a:bodyPr>
          <a:lstStyle/>
          <a:p>
            <a:pPr>
              <a:lnSpc>
                <a:spcPct val="150000"/>
              </a:lnSpc>
              <a:spcAft>
                <a:spcPts val="1600"/>
              </a:spcAft>
            </a:pPr>
            <a:r>
              <a:rPr lang="zh-Hans" altLang="en-US" sz="2000" spc="75" dirty="0">
                <a:solidFill>
                  <a:schemeClr val="bg1"/>
                </a:solidFill>
                <a:latin typeface="Microsoft YaHei" panose="020B0503020204020204" pitchFamily="34" charset="-122"/>
                <a:ea typeface="Microsoft YaHei" panose="020B0503020204020204" pitchFamily="34" charset="-122"/>
              </a:rPr>
              <a:t>汇报人：</a:t>
            </a:r>
            <a:r>
              <a:rPr lang="zh-CN" altLang="en-US" sz="2000" spc="75" dirty="0">
                <a:solidFill>
                  <a:schemeClr val="bg1"/>
                </a:solidFill>
                <a:latin typeface="Microsoft YaHei" panose="020B0503020204020204" pitchFamily="34" charset="-122"/>
                <a:ea typeface="Microsoft YaHei" panose="020B0503020204020204" pitchFamily="34" charset="-122"/>
              </a:rPr>
              <a:t>唐天扬</a:t>
            </a:r>
          </a:p>
        </p:txBody>
      </p:sp>
      <p:sp>
        <p:nvSpPr>
          <p:cNvPr id="2" name="文本框 1">
            <a:extLst>
              <a:ext uri="{FF2B5EF4-FFF2-40B4-BE49-F238E27FC236}">
                <a16:creationId xmlns:a16="http://schemas.microsoft.com/office/drawing/2014/main" id="{AFB04516-F1E7-7263-54ED-6B9326D0C22A}"/>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1</a:t>
            </a:r>
            <a:endParaRPr lang="zh-CN" altLang="en-US" sz="4000" b="1" dirty="0">
              <a:latin typeface="+mn-ea"/>
            </a:endParaRPr>
          </a:p>
        </p:txBody>
      </p:sp>
    </p:spTree>
    <p:extLst>
      <p:ext uri="{BB962C8B-B14F-4D97-AF65-F5344CB8AC3E}">
        <p14:creationId xmlns:p14="http://schemas.microsoft.com/office/powerpoint/2010/main" val="1845107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数据爬取</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爬取世界杯直播</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TS</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文件并转换</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879764" cy="707886"/>
          </a:xfrm>
          <a:prstGeom prst="rect">
            <a:avLst/>
          </a:prstGeom>
          <a:noFill/>
        </p:spPr>
        <p:txBody>
          <a:bodyPr wrap="square" rtlCol="0">
            <a:spAutoFit/>
          </a:bodyPr>
          <a:lstStyle/>
          <a:p>
            <a:r>
              <a:rPr lang="en-US" altLang="zh-CN" sz="4000" b="1" dirty="0">
                <a:latin typeface="+mn-ea"/>
              </a:rPr>
              <a:t>10</a:t>
            </a:r>
            <a:endParaRPr lang="zh-CN" altLang="en-US" sz="4000" b="1" dirty="0">
              <a:latin typeface="+mn-ea"/>
            </a:endParaRPr>
          </a:p>
        </p:txBody>
      </p:sp>
      <p:pic>
        <p:nvPicPr>
          <p:cNvPr id="5" name="图片 4">
            <a:extLst>
              <a:ext uri="{FF2B5EF4-FFF2-40B4-BE49-F238E27FC236}">
                <a16:creationId xmlns:a16="http://schemas.microsoft.com/office/drawing/2014/main" id="{9D24BD9B-87C8-72C4-521D-A902AED85D5C}"/>
              </a:ext>
            </a:extLst>
          </p:cNvPr>
          <p:cNvPicPr>
            <a:picLocks noChangeAspect="1"/>
          </p:cNvPicPr>
          <p:nvPr/>
        </p:nvPicPr>
        <p:blipFill>
          <a:blip r:embed="rId2"/>
          <a:stretch>
            <a:fillRect/>
          </a:stretch>
        </p:blipFill>
        <p:spPr>
          <a:xfrm>
            <a:off x="720436" y="895912"/>
            <a:ext cx="4281055" cy="4913775"/>
          </a:xfrm>
          <a:prstGeom prst="rect">
            <a:avLst/>
          </a:prstGeom>
        </p:spPr>
      </p:pic>
      <p:pic>
        <p:nvPicPr>
          <p:cNvPr id="7" name="图片 6">
            <a:extLst>
              <a:ext uri="{FF2B5EF4-FFF2-40B4-BE49-F238E27FC236}">
                <a16:creationId xmlns:a16="http://schemas.microsoft.com/office/drawing/2014/main" id="{95767B5C-83F8-D86F-06C1-FE388E37BEED}"/>
              </a:ext>
            </a:extLst>
          </p:cNvPr>
          <p:cNvPicPr>
            <a:picLocks noChangeAspect="1"/>
          </p:cNvPicPr>
          <p:nvPr/>
        </p:nvPicPr>
        <p:blipFill>
          <a:blip r:embed="rId3"/>
          <a:stretch>
            <a:fillRect/>
          </a:stretch>
        </p:blipFill>
        <p:spPr>
          <a:xfrm>
            <a:off x="6450645" y="781105"/>
            <a:ext cx="4797786" cy="2850097"/>
          </a:xfrm>
          <a:prstGeom prst="rect">
            <a:avLst/>
          </a:prstGeom>
        </p:spPr>
      </p:pic>
      <p:pic>
        <p:nvPicPr>
          <p:cNvPr id="11" name="图片 10">
            <a:extLst>
              <a:ext uri="{FF2B5EF4-FFF2-40B4-BE49-F238E27FC236}">
                <a16:creationId xmlns:a16="http://schemas.microsoft.com/office/drawing/2014/main" id="{0855575C-66DC-FCF2-BBC4-ED6D292A7B89}"/>
              </a:ext>
            </a:extLst>
          </p:cNvPr>
          <p:cNvPicPr>
            <a:picLocks noChangeAspect="1"/>
          </p:cNvPicPr>
          <p:nvPr/>
        </p:nvPicPr>
        <p:blipFill>
          <a:blip r:embed="rId4"/>
          <a:stretch>
            <a:fillRect/>
          </a:stretch>
        </p:blipFill>
        <p:spPr>
          <a:xfrm>
            <a:off x="6243371" y="3997555"/>
            <a:ext cx="5214427" cy="1562657"/>
          </a:xfrm>
          <a:prstGeom prst="rect">
            <a:avLst/>
          </a:prstGeom>
        </p:spPr>
      </p:pic>
      <p:sp>
        <p:nvSpPr>
          <p:cNvPr id="12" name="文本框 11">
            <a:extLst>
              <a:ext uri="{FF2B5EF4-FFF2-40B4-BE49-F238E27FC236}">
                <a16:creationId xmlns:a16="http://schemas.microsoft.com/office/drawing/2014/main" id="{6354ED94-600B-BB4D-9626-FCD43ECD0257}"/>
              </a:ext>
            </a:extLst>
          </p:cNvPr>
          <p:cNvSpPr txBox="1"/>
          <p:nvPr/>
        </p:nvSpPr>
        <p:spPr>
          <a:xfrm>
            <a:off x="2085381" y="5889746"/>
            <a:ext cx="1551164"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3.1.1 </a:t>
            </a:r>
            <a:r>
              <a:rPr lang="zh-CN" altLang="en-US" sz="1200" b="1" dirty="0">
                <a:latin typeface="微软雅黑" panose="020B0503020204020204" pitchFamily="34" charset="-122"/>
                <a:ea typeface="微软雅黑" panose="020B0503020204020204" pitchFamily="34" charset="-122"/>
              </a:rPr>
              <a:t>爬虫源代码</a:t>
            </a:r>
          </a:p>
        </p:txBody>
      </p:sp>
      <p:sp>
        <p:nvSpPr>
          <p:cNvPr id="14" name="文本框 13">
            <a:extLst>
              <a:ext uri="{FF2B5EF4-FFF2-40B4-BE49-F238E27FC236}">
                <a16:creationId xmlns:a16="http://schemas.microsoft.com/office/drawing/2014/main" id="{B6E3B55F-9101-AAF4-B5E4-1EDAD8480F6A}"/>
              </a:ext>
            </a:extLst>
          </p:cNvPr>
          <p:cNvSpPr txBox="1"/>
          <p:nvPr/>
        </p:nvSpPr>
        <p:spPr>
          <a:xfrm>
            <a:off x="7920602" y="3631202"/>
            <a:ext cx="18545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3.1.2 </a:t>
            </a:r>
            <a:r>
              <a:rPr lang="zh-CN" altLang="en-US" sz="1200" b="1" dirty="0">
                <a:latin typeface="微软雅黑" panose="020B0503020204020204" pitchFamily="34" charset="-122"/>
                <a:ea typeface="微软雅黑" panose="020B0503020204020204" pitchFamily="34" charset="-122"/>
              </a:rPr>
              <a:t>爬取的目标地址</a:t>
            </a:r>
          </a:p>
        </p:txBody>
      </p:sp>
      <p:sp>
        <p:nvSpPr>
          <p:cNvPr id="16" name="文本框 15">
            <a:extLst>
              <a:ext uri="{FF2B5EF4-FFF2-40B4-BE49-F238E27FC236}">
                <a16:creationId xmlns:a16="http://schemas.microsoft.com/office/drawing/2014/main" id="{4011619C-792D-C637-410B-F8855149328E}"/>
              </a:ext>
            </a:extLst>
          </p:cNvPr>
          <p:cNvSpPr txBox="1"/>
          <p:nvPr/>
        </p:nvSpPr>
        <p:spPr>
          <a:xfrm>
            <a:off x="6414282" y="5887287"/>
            <a:ext cx="4867144"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3.1.3 </a:t>
            </a:r>
            <a:r>
              <a:rPr lang="zh-CN" altLang="en-US" sz="1200" b="1" dirty="0">
                <a:latin typeface="微软雅黑" panose="020B0503020204020204" pitchFamily="34" charset="-122"/>
                <a:ea typeface="微软雅黑" panose="020B0503020204020204" pitchFamily="34" charset="-122"/>
              </a:rPr>
              <a:t>爬取后调用</a:t>
            </a:r>
            <a:r>
              <a:rPr lang="en-US" altLang="zh-CN" sz="1200" b="1" dirty="0" err="1">
                <a:latin typeface="微软雅黑" panose="020B0503020204020204" pitchFamily="34" charset="-122"/>
                <a:ea typeface="微软雅黑" panose="020B0503020204020204" pitchFamily="34" charset="-122"/>
              </a:rPr>
              <a:t>ffmpeg</a:t>
            </a:r>
            <a:r>
              <a:rPr lang="zh-CN" altLang="en-US" sz="1200" b="1" dirty="0">
                <a:latin typeface="微软雅黑" panose="020B0503020204020204" pitchFamily="34" charset="-122"/>
                <a:ea typeface="微软雅黑" panose="020B0503020204020204" pitchFamily="34" charset="-122"/>
              </a:rPr>
              <a:t>转换</a:t>
            </a:r>
            <a:r>
              <a:rPr lang="en-US" altLang="zh-CN" sz="1200" b="1" dirty="0" err="1">
                <a:latin typeface="微软雅黑" panose="020B0503020204020204" pitchFamily="34" charset="-122"/>
                <a:ea typeface="微软雅黑" panose="020B0503020204020204" pitchFamily="34" charset="-122"/>
              </a:rPr>
              <a:t>ts</a:t>
            </a:r>
            <a:r>
              <a:rPr lang="zh-CN" altLang="en-US" sz="1200" b="1" dirty="0">
                <a:latin typeface="微软雅黑" panose="020B0503020204020204" pitchFamily="34" charset="-122"/>
                <a:ea typeface="微软雅黑" panose="020B0503020204020204" pitchFamily="34" charset="-122"/>
              </a:rPr>
              <a:t>文件，生成</a:t>
            </a:r>
            <a:r>
              <a:rPr lang="en-US" altLang="zh-CN" sz="1200" b="1" dirty="0">
                <a:latin typeface="微软雅黑" panose="020B0503020204020204" pitchFamily="34" charset="-122"/>
                <a:ea typeface="微软雅黑" panose="020B0503020204020204" pitchFamily="34" charset="-122"/>
              </a:rPr>
              <a:t>mp4</a:t>
            </a:r>
            <a:r>
              <a:rPr lang="zh-CN" altLang="en-US" sz="1200" b="1" dirty="0">
                <a:latin typeface="微软雅黑" panose="020B0503020204020204" pitchFamily="34" charset="-122"/>
                <a:ea typeface="微软雅黑" panose="020B0503020204020204" pitchFamily="34" charset="-122"/>
              </a:rPr>
              <a:t>格式文件与截图</a:t>
            </a:r>
          </a:p>
        </p:txBody>
      </p:sp>
    </p:spTree>
    <p:extLst>
      <p:ext uri="{BB962C8B-B14F-4D97-AF65-F5344CB8AC3E}">
        <p14:creationId xmlns:p14="http://schemas.microsoft.com/office/powerpoint/2010/main" val="822841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数据集整理</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整理数据集并标签</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11</a:t>
            </a:r>
            <a:endParaRPr lang="zh-CN" altLang="en-US" sz="4000" b="1" dirty="0">
              <a:latin typeface="+mn-ea"/>
            </a:endParaRPr>
          </a:p>
        </p:txBody>
      </p:sp>
      <p:pic>
        <p:nvPicPr>
          <p:cNvPr id="3" name="图片 2">
            <a:extLst>
              <a:ext uri="{FF2B5EF4-FFF2-40B4-BE49-F238E27FC236}">
                <a16:creationId xmlns:a16="http://schemas.microsoft.com/office/drawing/2014/main" id="{575C4C0C-7AE3-AFC9-0369-D189A97066C4}"/>
              </a:ext>
            </a:extLst>
          </p:cNvPr>
          <p:cNvPicPr>
            <a:picLocks noChangeAspect="1"/>
          </p:cNvPicPr>
          <p:nvPr/>
        </p:nvPicPr>
        <p:blipFill>
          <a:blip r:embed="rId2"/>
          <a:stretch>
            <a:fillRect/>
          </a:stretch>
        </p:blipFill>
        <p:spPr>
          <a:xfrm>
            <a:off x="2687501" y="1274565"/>
            <a:ext cx="6768503" cy="1725305"/>
          </a:xfrm>
          <a:prstGeom prst="rect">
            <a:avLst/>
          </a:prstGeom>
        </p:spPr>
      </p:pic>
      <p:sp>
        <p:nvSpPr>
          <p:cNvPr id="4" name="文本框 3">
            <a:extLst>
              <a:ext uri="{FF2B5EF4-FFF2-40B4-BE49-F238E27FC236}">
                <a16:creationId xmlns:a16="http://schemas.microsoft.com/office/drawing/2014/main" id="{38E00BF0-97DF-A950-DC0C-D625AEF693E3}"/>
              </a:ext>
            </a:extLst>
          </p:cNvPr>
          <p:cNvSpPr txBox="1"/>
          <p:nvPr/>
        </p:nvSpPr>
        <p:spPr>
          <a:xfrm>
            <a:off x="720435" y="874455"/>
            <a:ext cx="10702637"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我们最终得到了</a:t>
            </a:r>
            <a:r>
              <a:rPr lang="en-US" altLang="zh-CN" sz="2000" b="1" dirty="0">
                <a:latin typeface="微软雅黑" panose="020B0503020204020204" pitchFamily="34" charset="-122"/>
                <a:ea typeface="微软雅黑" panose="020B0503020204020204" pitchFamily="34" charset="-122"/>
              </a:rPr>
              <a:t>1695</a:t>
            </a:r>
            <a:r>
              <a:rPr lang="zh-CN" altLang="en-US" sz="2000" b="1" dirty="0">
                <a:latin typeface="微软雅黑" panose="020B0503020204020204" pitchFamily="34" charset="-122"/>
                <a:ea typeface="微软雅黑" panose="020B0503020204020204" pitchFamily="34" charset="-122"/>
              </a:rPr>
              <a:t>张照片作为我们的数据集并使用</a:t>
            </a:r>
            <a:r>
              <a:rPr lang="en-US" altLang="zh-CN" sz="2000" b="1" dirty="0" err="1">
                <a:latin typeface="微软雅黑" panose="020B0503020204020204" pitchFamily="34" charset="-122"/>
                <a:ea typeface="微软雅黑" panose="020B0503020204020204" pitchFamily="34" charset="-122"/>
              </a:rPr>
              <a:t>Roboflow</a:t>
            </a:r>
            <a:r>
              <a:rPr lang="zh-CN" altLang="en-US" sz="2000" b="1" dirty="0">
                <a:latin typeface="微软雅黑" panose="020B0503020204020204" pitchFamily="34" charset="-122"/>
                <a:ea typeface="微软雅黑" panose="020B0503020204020204" pitchFamily="34" charset="-122"/>
              </a:rPr>
              <a:t>为其打上标签。</a:t>
            </a:r>
          </a:p>
        </p:txBody>
      </p:sp>
      <p:pic>
        <p:nvPicPr>
          <p:cNvPr id="15" name="图片 14">
            <a:extLst>
              <a:ext uri="{FF2B5EF4-FFF2-40B4-BE49-F238E27FC236}">
                <a16:creationId xmlns:a16="http://schemas.microsoft.com/office/drawing/2014/main" id="{A7E31EE0-BE6E-13AD-79A9-2F09DE46938C}"/>
              </a:ext>
            </a:extLst>
          </p:cNvPr>
          <p:cNvPicPr>
            <a:picLocks noChangeAspect="1"/>
          </p:cNvPicPr>
          <p:nvPr/>
        </p:nvPicPr>
        <p:blipFill>
          <a:blip r:embed="rId3"/>
          <a:stretch>
            <a:fillRect/>
          </a:stretch>
        </p:blipFill>
        <p:spPr>
          <a:xfrm>
            <a:off x="2833254" y="3352997"/>
            <a:ext cx="6525491" cy="3216827"/>
          </a:xfrm>
          <a:prstGeom prst="rect">
            <a:avLst/>
          </a:prstGeom>
        </p:spPr>
      </p:pic>
      <p:sp>
        <p:nvSpPr>
          <p:cNvPr id="17" name="文本框 16">
            <a:extLst>
              <a:ext uri="{FF2B5EF4-FFF2-40B4-BE49-F238E27FC236}">
                <a16:creationId xmlns:a16="http://schemas.microsoft.com/office/drawing/2014/main" id="{6BFBDDCF-DAEA-57AC-F26D-8BDA4082CA21}"/>
              </a:ext>
            </a:extLst>
          </p:cNvPr>
          <p:cNvSpPr txBox="1"/>
          <p:nvPr/>
        </p:nvSpPr>
        <p:spPr>
          <a:xfrm>
            <a:off x="5168746" y="3079131"/>
            <a:ext cx="18545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3.2.1 </a:t>
            </a:r>
            <a:r>
              <a:rPr lang="zh-CN" altLang="en-US" sz="1200" b="1" dirty="0">
                <a:latin typeface="微软雅黑" panose="020B0503020204020204" pitchFamily="34" charset="-122"/>
                <a:ea typeface="微软雅黑" panose="020B0503020204020204" pitchFamily="34" charset="-122"/>
              </a:rPr>
              <a:t>爬取的图片展示</a:t>
            </a:r>
          </a:p>
        </p:txBody>
      </p:sp>
      <p:sp>
        <p:nvSpPr>
          <p:cNvPr id="18" name="文本框 17">
            <a:extLst>
              <a:ext uri="{FF2B5EF4-FFF2-40B4-BE49-F238E27FC236}">
                <a16:creationId xmlns:a16="http://schemas.microsoft.com/office/drawing/2014/main" id="{BFFE0F06-7B32-D802-5DA9-571F5C7875D7}"/>
              </a:ext>
            </a:extLst>
          </p:cNvPr>
          <p:cNvSpPr txBox="1"/>
          <p:nvPr/>
        </p:nvSpPr>
        <p:spPr>
          <a:xfrm>
            <a:off x="5382987" y="6608663"/>
            <a:ext cx="137752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3.2.2 </a:t>
            </a:r>
            <a:r>
              <a:rPr lang="zh-CN" altLang="en-US" sz="1200" b="1" dirty="0">
                <a:latin typeface="微软雅黑" panose="020B0503020204020204" pitchFamily="34" charset="-122"/>
                <a:ea typeface="微软雅黑" panose="020B0503020204020204" pitchFamily="34" charset="-122"/>
              </a:rPr>
              <a:t>标签过程</a:t>
            </a:r>
          </a:p>
        </p:txBody>
      </p:sp>
    </p:spTree>
    <p:extLst>
      <p:ext uri="{BB962C8B-B14F-4D97-AF65-F5344CB8AC3E}">
        <p14:creationId xmlns:p14="http://schemas.microsoft.com/office/powerpoint/2010/main" val="2810528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FORE</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04</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906851"/>
          </a:xfrm>
          <a:prstGeom prst="rect">
            <a:avLst/>
          </a:prstGeom>
          <a:noFill/>
        </p:spPr>
        <p:txBody>
          <a:bodyPr wrap="square" rtlCol="0">
            <a:spAutoFit/>
          </a:bodyPr>
          <a:lstStyle/>
          <a:p>
            <a:pPr>
              <a:lnSpc>
                <a:spcPct val="150000"/>
              </a:lnSpc>
              <a:spcAft>
                <a:spcPts val="1600"/>
              </a:spcAft>
            </a:pPr>
            <a:r>
              <a:rPr lang="zh-CN" altLang="en-US" sz="4000" b="1" spc="75" dirty="0">
                <a:solidFill>
                  <a:schemeClr val="bg1"/>
                </a:solidFill>
                <a:latin typeface="Microsoft YaHei" panose="020B0503020204020204" pitchFamily="34" charset="-122"/>
                <a:ea typeface="Microsoft YaHei" panose="020B0503020204020204" pitchFamily="34" charset="-122"/>
              </a:rPr>
              <a:t>调参并优化</a:t>
            </a: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构建完数据集后是时候训练我们的网络了</a:t>
            </a:r>
          </a:p>
        </p:txBody>
      </p:sp>
      <p:sp>
        <p:nvSpPr>
          <p:cNvPr id="5" name="文本框 4">
            <a:extLst>
              <a:ext uri="{FF2B5EF4-FFF2-40B4-BE49-F238E27FC236}">
                <a16:creationId xmlns:a16="http://schemas.microsoft.com/office/drawing/2014/main" id="{57C18E6E-C490-3952-C710-51DD468EB212}"/>
              </a:ext>
            </a:extLst>
          </p:cNvPr>
          <p:cNvSpPr txBox="1"/>
          <p:nvPr/>
        </p:nvSpPr>
        <p:spPr>
          <a:xfrm>
            <a:off x="-1" y="6150114"/>
            <a:ext cx="865909" cy="707886"/>
          </a:xfrm>
          <a:prstGeom prst="rect">
            <a:avLst/>
          </a:prstGeom>
          <a:noFill/>
        </p:spPr>
        <p:txBody>
          <a:bodyPr wrap="square" rtlCol="0">
            <a:spAutoFit/>
          </a:bodyPr>
          <a:lstStyle/>
          <a:p>
            <a:r>
              <a:rPr lang="en-US" altLang="zh-CN" sz="4000" b="1" dirty="0">
                <a:latin typeface="+mn-ea"/>
              </a:rPr>
              <a:t>12</a:t>
            </a:r>
            <a:endParaRPr lang="zh-CN" altLang="en-US" sz="4000" b="1" dirty="0">
              <a:latin typeface="+mn-ea"/>
            </a:endParaRPr>
          </a:p>
        </p:txBody>
      </p:sp>
    </p:spTree>
    <p:extLst>
      <p:ext uri="{BB962C8B-B14F-4D97-AF65-F5344CB8AC3E}">
        <p14:creationId xmlns:p14="http://schemas.microsoft.com/office/powerpoint/2010/main" val="48841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YOLOv5</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参数介绍</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13</a:t>
            </a:r>
            <a:endParaRPr lang="zh-CN" altLang="en-US" sz="4000" b="1" dirty="0">
              <a:latin typeface="+mn-ea"/>
            </a:endParaRPr>
          </a:p>
        </p:txBody>
      </p:sp>
      <p:sp>
        <p:nvSpPr>
          <p:cNvPr id="4" name="文本框 3">
            <a:extLst>
              <a:ext uri="{FF2B5EF4-FFF2-40B4-BE49-F238E27FC236}">
                <a16:creationId xmlns:a16="http://schemas.microsoft.com/office/drawing/2014/main" id="{38E00BF0-97DF-A950-DC0C-D625AEF693E3}"/>
              </a:ext>
            </a:extLst>
          </p:cNvPr>
          <p:cNvSpPr txBox="1"/>
          <p:nvPr/>
        </p:nvSpPr>
        <p:spPr>
          <a:xfrm>
            <a:off x="744681" y="950656"/>
            <a:ext cx="10702637" cy="2862322"/>
          </a:xfrm>
          <a:prstGeom prst="rect">
            <a:avLst/>
          </a:prstGeom>
          <a:noFill/>
        </p:spPr>
        <p:txBody>
          <a:bodyPr wrap="square">
            <a:spAutoFit/>
          </a:bodyPr>
          <a:lstStyle/>
          <a:p>
            <a:r>
              <a:rPr lang="en-US" altLang="zh-CN" sz="2000" b="1" dirty="0">
                <a:latin typeface="微软雅黑" panose="020B0503020204020204" pitchFamily="34" charset="-122"/>
                <a:ea typeface="微软雅黑" panose="020B0503020204020204" pitchFamily="34" charset="-122"/>
              </a:rPr>
              <a:t>YOLOv5</a:t>
            </a:r>
            <a:r>
              <a:rPr lang="zh-CN" altLang="en-US" sz="2000" b="1" dirty="0">
                <a:latin typeface="微软雅黑" panose="020B0503020204020204" pitchFamily="34" charset="-122"/>
                <a:ea typeface="微软雅黑" panose="020B0503020204020204" pitchFamily="34" charset="-122"/>
              </a:rPr>
              <a:t>的参数皆可在指定的</a:t>
            </a:r>
            <a:r>
              <a:rPr lang="en-US" altLang="zh-CN" sz="2000" b="1" dirty="0">
                <a:latin typeface="微软雅黑" panose="020B0503020204020204" pitchFamily="34" charset="-122"/>
                <a:ea typeface="微软雅黑" panose="020B0503020204020204" pitchFamily="34" charset="-122"/>
              </a:rPr>
              <a:t>YAML</a:t>
            </a:r>
            <a:r>
              <a:rPr lang="zh-CN" altLang="en-US" sz="2000" b="1" dirty="0">
                <a:latin typeface="微软雅黑" panose="020B0503020204020204" pitchFamily="34" charset="-122"/>
                <a:ea typeface="微软雅黑" panose="020B0503020204020204" pitchFamily="34" charset="-122"/>
              </a:rPr>
              <a:t>文件下配置，也可以在运行时附加参数。分为以下几种</a:t>
            </a:r>
            <a:endParaRPr lang="en-US" altLang="zh-CN" sz="2000" b="1"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b="1" dirty="0">
                <a:solidFill>
                  <a:srgbClr val="0070C0"/>
                </a:solidFill>
                <a:latin typeface="微软雅黑" panose="020B0503020204020204" pitchFamily="34" charset="-122"/>
                <a:ea typeface="微软雅黑" panose="020B0503020204020204" pitchFamily="34" charset="-122"/>
              </a:rPr>
              <a:t>网络配置文件</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）模型的深度和宽度</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Acnhor</a:t>
            </a:r>
            <a:r>
              <a:rPr lang="en-US" altLang="zh-CN"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 &gt;</a:t>
            </a: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预设了三种模式</a:t>
            </a:r>
            <a:endParaRPr lang="en-US" altLang="zh-CN" sz="2000" b="1" dirty="0">
              <a:latin typeface="微软雅黑" panose="020B0503020204020204" pitchFamily="34" charset="-122"/>
              <a:ea typeface="微软雅黑" panose="020B0503020204020204" pitchFamily="34" charset="-122"/>
              <a:sym typeface="Wingdings" panose="05000000000000000000" pitchFamily="2" charset="2"/>
            </a:endParaRPr>
          </a:p>
          <a:p>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Backbone</a:t>
            </a:r>
          </a:p>
          <a:p>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Head</a:t>
            </a:r>
          </a:p>
          <a:p>
            <a:r>
              <a:rPr lang="en-US" altLang="zh-CN" sz="2000" b="1" dirty="0">
                <a:solidFill>
                  <a:srgbClr val="0070C0"/>
                </a:solidFill>
                <a:latin typeface="微软雅黑" panose="020B0503020204020204" pitchFamily="34" charset="-122"/>
                <a:ea typeface="微软雅黑" panose="020B0503020204020204" pitchFamily="34" charset="-122"/>
              </a:rPr>
              <a:t>2.   </a:t>
            </a:r>
            <a:r>
              <a:rPr lang="zh-CN" altLang="en-US" sz="2000" b="1" dirty="0">
                <a:solidFill>
                  <a:srgbClr val="0070C0"/>
                </a:solidFill>
                <a:latin typeface="微软雅黑" panose="020B0503020204020204" pitchFamily="34" charset="-122"/>
                <a:ea typeface="微软雅黑" panose="020B0503020204020204" pitchFamily="34" charset="-122"/>
              </a:rPr>
              <a:t>初始化超参数</a:t>
            </a:r>
            <a:endParaRPr lang="en-US" altLang="zh-CN"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(1) </a:t>
            </a:r>
            <a:r>
              <a:rPr lang="en-US" altLang="zh-CN" sz="2000" b="1" dirty="0" err="1">
                <a:latin typeface="微软雅黑" panose="020B0503020204020204" pitchFamily="34" charset="-122"/>
                <a:ea typeface="微软雅黑" panose="020B0503020204020204" pitchFamily="34" charset="-122"/>
              </a:rPr>
              <a:t>hpy</a:t>
            </a:r>
            <a:r>
              <a:rPr lang="zh-CN" altLang="en-US" sz="2000" b="1" dirty="0">
                <a:latin typeface="微软雅黑" panose="020B0503020204020204" pitchFamily="34" charset="-122"/>
                <a:ea typeface="微软雅黑" panose="020B0503020204020204" pitchFamily="34" charset="-122"/>
              </a:rPr>
              <a:t>超参数</a:t>
            </a:r>
            <a:r>
              <a:rPr lang="en-US"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 &gt;</a:t>
            </a:r>
            <a:r>
              <a:rPr lang="zh-CN" altLang="en-US" sz="2000" b="1" dirty="0">
                <a:latin typeface="微软雅黑" panose="020B0503020204020204" pitchFamily="34" charset="-122"/>
                <a:ea typeface="微软雅黑" panose="020B0503020204020204" pitchFamily="34" charset="-122"/>
              </a:rPr>
              <a:t>包括：</a:t>
            </a:r>
            <a:r>
              <a:rPr lang="en-US" altLang="zh-CN" sz="2000" b="1" dirty="0" err="1">
                <a:latin typeface="微软雅黑" panose="020B0503020204020204" pitchFamily="34" charset="-122"/>
                <a:ea typeface="微软雅黑" panose="020B0503020204020204" pitchFamily="34" charset="-122"/>
              </a:rPr>
              <a:t>lr</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weight_decay</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momentum</a:t>
            </a:r>
            <a:r>
              <a:rPr lang="zh-CN" altLang="en-US" sz="2000" b="1" dirty="0">
                <a:latin typeface="微软雅黑" panose="020B0503020204020204" pitchFamily="34" charset="-122"/>
                <a:ea typeface="微软雅黑" panose="020B0503020204020204" pitchFamily="34" charset="-122"/>
              </a:rPr>
              <a:t>和图像处理的参数等</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 训练超参数</a:t>
            </a:r>
            <a:r>
              <a:rPr lang="en-US"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 &gt;</a:t>
            </a:r>
            <a:r>
              <a:rPr lang="zh-CN" altLang="en-US" sz="2000" b="1" dirty="0">
                <a:latin typeface="微软雅黑" panose="020B0503020204020204" pitchFamily="34" charset="-122"/>
                <a:ea typeface="微软雅黑" panose="020B0503020204020204" pitchFamily="34" charset="-122"/>
              </a:rPr>
              <a:t>包括配置文件的选择，训练图片的大小，预训练，</a:t>
            </a:r>
            <a:r>
              <a:rPr lang="en-US" altLang="zh-CN" sz="2000" b="1" dirty="0">
                <a:latin typeface="微软雅黑" panose="020B0503020204020204" pitchFamily="34" charset="-122"/>
                <a:ea typeface="微软雅黑" panose="020B0503020204020204" pitchFamily="34" charset="-122"/>
              </a:rPr>
              <a:t>batch</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epoch</a:t>
            </a:r>
            <a:r>
              <a:rPr lang="zh-CN" altLang="en-US" sz="2000" b="1" dirty="0">
                <a:latin typeface="微软雅黑" panose="020B0503020204020204" pitchFamily="34" charset="-122"/>
                <a:ea typeface="微软雅黑" panose="020B0503020204020204" pitchFamily="34" charset="-122"/>
              </a:rPr>
              <a:t>等。</a:t>
            </a:r>
          </a:p>
        </p:txBody>
      </p:sp>
      <p:sp>
        <p:nvSpPr>
          <p:cNvPr id="2" name="文本框 1">
            <a:extLst>
              <a:ext uri="{FF2B5EF4-FFF2-40B4-BE49-F238E27FC236}">
                <a16:creationId xmlns:a16="http://schemas.microsoft.com/office/drawing/2014/main" id="{47CCDABB-3E0F-306F-074D-661A570A8704}"/>
              </a:ext>
            </a:extLst>
          </p:cNvPr>
          <p:cNvSpPr txBox="1"/>
          <p:nvPr/>
        </p:nvSpPr>
        <p:spPr>
          <a:xfrm>
            <a:off x="820881" y="3807670"/>
            <a:ext cx="10702637" cy="1323439"/>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由于时间与精力限制，主要进行了三个参数的调试：</a:t>
            </a:r>
            <a:endParaRPr lang="en-US" altLang="zh-CN" sz="2000" b="1" dirty="0">
              <a:latin typeface="微软雅黑" panose="020B0503020204020204" pitchFamily="34" charset="-122"/>
              <a:ea typeface="微软雅黑" panose="020B0503020204020204" pitchFamily="34" charset="-122"/>
            </a:endParaRPr>
          </a:p>
          <a:p>
            <a:r>
              <a:rPr lang="en-US" altLang="zh-CN" sz="2000" b="1" i="1" dirty="0">
                <a:latin typeface="微软雅黑" panose="020B0503020204020204" pitchFamily="34" charset="-122"/>
                <a:ea typeface="微软雅黑" panose="020B0503020204020204" pitchFamily="34" charset="-122"/>
              </a:rPr>
              <a:t>conf-</a:t>
            </a:r>
            <a:r>
              <a:rPr lang="en-US" altLang="zh-CN" sz="2000" b="1" i="1" dirty="0" err="1">
                <a:latin typeface="微软雅黑" panose="020B0503020204020204" pitchFamily="34" charset="-122"/>
                <a:ea typeface="微软雅黑" panose="020B0503020204020204" pitchFamily="34" charset="-122"/>
              </a:rPr>
              <a:t>thres</a:t>
            </a:r>
            <a:r>
              <a:rPr lang="zh-CN" altLang="en-US" sz="2000" b="1" dirty="0">
                <a:latin typeface="微软雅黑" panose="020B0503020204020204" pitchFamily="34" charset="-122"/>
                <a:ea typeface="微软雅黑" panose="020B0503020204020204" pitchFamily="34" charset="-122"/>
              </a:rPr>
              <a:t>：置信度，</a:t>
            </a:r>
            <a:r>
              <a:rPr lang="en-US" altLang="zh-CN" sz="2000" b="1" dirty="0">
                <a:latin typeface="微软雅黑" panose="020B0503020204020204" pitchFamily="34" charset="-122"/>
                <a:ea typeface="微软雅黑" panose="020B0503020204020204" pitchFamily="34" charset="-122"/>
              </a:rPr>
              <a:t>default=0.25</a:t>
            </a:r>
          </a:p>
          <a:p>
            <a:r>
              <a:rPr lang="en-US" altLang="zh-CN" sz="2000" b="1" i="1" dirty="0">
                <a:latin typeface="微软雅黑" panose="020B0503020204020204" pitchFamily="34" charset="-122"/>
                <a:ea typeface="微软雅黑" panose="020B0503020204020204" pitchFamily="34" charset="-122"/>
              </a:rPr>
              <a:t>NMS</a:t>
            </a:r>
            <a:r>
              <a:rPr lang="zh-CN" altLang="en-US" sz="2000" b="1" dirty="0">
                <a:latin typeface="微软雅黑" panose="020B0503020204020204" pitchFamily="34" charset="-122"/>
                <a:ea typeface="微软雅黑" panose="020B0503020204020204" pitchFamily="34" charset="-122"/>
              </a:rPr>
              <a:t>：非极大值抑制，</a:t>
            </a:r>
            <a:r>
              <a:rPr lang="en-US" altLang="zh-CN" sz="2000" b="1" dirty="0">
                <a:latin typeface="微软雅黑" panose="020B0503020204020204" pitchFamily="34" charset="-122"/>
                <a:ea typeface="微软雅黑" panose="020B0503020204020204" pitchFamily="34" charset="-122"/>
              </a:rPr>
              <a:t>default=false</a:t>
            </a:r>
          </a:p>
          <a:p>
            <a:r>
              <a:rPr lang="en-US" altLang="zh-CN" sz="2000" b="1" i="1" dirty="0">
                <a:latin typeface="微软雅黑" panose="020B0503020204020204" pitchFamily="34" charset="-122"/>
                <a:ea typeface="微软雅黑" panose="020B0503020204020204" pitchFamily="34" charset="-122"/>
              </a:rPr>
              <a:t>epochs</a:t>
            </a:r>
            <a:r>
              <a:rPr lang="zh-CN" altLang="en-US" sz="2000" b="1" dirty="0">
                <a:latin typeface="微软雅黑" panose="020B0503020204020204" pitchFamily="34" charset="-122"/>
                <a:ea typeface="微软雅黑" panose="020B0503020204020204" pitchFamily="34" charset="-122"/>
              </a:rPr>
              <a:t>：训练的轮数，</a:t>
            </a:r>
            <a:r>
              <a:rPr lang="en-US" altLang="zh-CN" sz="2000" b="1" dirty="0">
                <a:latin typeface="微软雅黑" panose="020B0503020204020204" pitchFamily="34" charset="-122"/>
                <a:ea typeface="微软雅黑" panose="020B0503020204020204" pitchFamily="34" charset="-122"/>
              </a:rPr>
              <a:t>default=300</a:t>
            </a:r>
          </a:p>
        </p:txBody>
      </p:sp>
      <p:sp>
        <p:nvSpPr>
          <p:cNvPr id="6" name="文本框 5">
            <a:extLst>
              <a:ext uri="{FF2B5EF4-FFF2-40B4-BE49-F238E27FC236}">
                <a16:creationId xmlns:a16="http://schemas.microsoft.com/office/drawing/2014/main" id="{F50D17E5-6E48-0AE7-0BFC-FA6E3BE9E528}"/>
              </a:ext>
            </a:extLst>
          </p:cNvPr>
          <p:cNvSpPr txBox="1"/>
          <p:nvPr/>
        </p:nvSpPr>
        <p:spPr>
          <a:xfrm>
            <a:off x="820881" y="5165487"/>
            <a:ext cx="7800109" cy="707886"/>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调参守则：控制变量</a:t>
            </a:r>
            <a:r>
              <a:rPr lang="en-US" altLang="zh-CN" sz="2000" b="1" dirty="0">
                <a:latin typeface="微软雅黑" panose="020B0503020204020204" pitchFamily="34" charset="-122"/>
                <a:ea typeface="微软雅黑" panose="020B0503020204020204" pitchFamily="34" charset="-122"/>
              </a:rPr>
              <a:t>	</a:t>
            </a:r>
          </a:p>
          <a:p>
            <a:r>
              <a:rPr lang="zh-CN" altLang="en-US" sz="2000" b="1" dirty="0">
                <a:latin typeface="微软雅黑" panose="020B0503020204020204" pitchFamily="34" charset="-122"/>
                <a:ea typeface="微软雅黑" panose="020B0503020204020204" pitchFamily="34" charset="-122"/>
              </a:rPr>
              <a:t>测试原则：使用测试集而非训练集进行测试 </a:t>
            </a:r>
          </a:p>
        </p:txBody>
      </p:sp>
    </p:spTree>
    <p:extLst>
      <p:ext uri="{BB962C8B-B14F-4D97-AF65-F5344CB8AC3E}">
        <p14:creationId xmlns:p14="http://schemas.microsoft.com/office/powerpoint/2010/main" val="358799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参数调试</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置信度</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14</a:t>
            </a:r>
            <a:endParaRPr lang="zh-CN" altLang="en-US" sz="4000" b="1" dirty="0">
              <a:latin typeface="+mn-ea"/>
            </a:endParaRPr>
          </a:p>
        </p:txBody>
      </p:sp>
      <p:sp>
        <p:nvSpPr>
          <p:cNvPr id="4" name="文本框 3">
            <a:extLst>
              <a:ext uri="{FF2B5EF4-FFF2-40B4-BE49-F238E27FC236}">
                <a16:creationId xmlns:a16="http://schemas.microsoft.com/office/drawing/2014/main" id="{38E00BF0-97DF-A950-DC0C-D625AEF693E3}"/>
              </a:ext>
            </a:extLst>
          </p:cNvPr>
          <p:cNvSpPr txBox="1"/>
          <p:nvPr/>
        </p:nvSpPr>
        <p:spPr>
          <a:xfrm>
            <a:off x="744681" y="950656"/>
            <a:ext cx="10702637"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置信度</a:t>
            </a:r>
            <a:r>
              <a:rPr lang="en-US" altLang="zh-CN" sz="2000" b="1" dirty="0">
                <a:latin typeface="微软雅黑" panose="020B0503020204020204" pitchFamily="34" charset="-122"/>
                <a:ea typeface="微软雅黑" panose="020B0503020204020204" pitchFamily="34" charset="-122"/>
              </a:rPr>
              <a:t>=0.25 </a:t>
            </a:r>
            <a:r>
              <a:rPr lang="en-US" altLang="zh-CN" sz="2000" b="1" i="1" dirty="0">
                <a:latin typeface="微软雅黑" panose="020B0503020204020204" pitchFamily="34" charset="-122"/>
                <a:ea typeface="微软雅黑" panose="020B0503020204020204" pitchFamily="34" charset="-122"/>
              </a:rPr>
              <a:t>NMS</a:t>
            </a:r>
            <a:r>
              <a:rPr lang="en-US" altLang="zh-CN" sz="2000" b="1" dirty="0">
                <a:latin typeface="微软雅黑" panose="020B0503020204020204" pitchFamily="34" charset="-122"/>
                <a:ea typeface="微软雅黑" panose="020B0503020204020204" pitchFamily="34" charset="-122"/>
              </a:rPr>
              <a:t>=default(0%)</a:t>
            </a:r>
            <a:r>
              <a:rPr lang="en-US" altLang="zh-CN" sz="2000" b="1" i="1" dirty="0">
                <a:latin typeface="微软雅黑" panose="020B0503020204020204" pitchFamily="34" charset="-122"/>
                <a:ea typeface="微软雅黑" panose="020B0503020204020204" pitchFamily="34" charset="-122"/>
              </a:rPr>
              <a:t> epochs</a:t>
            </a:r>
            <a:r>
              <a:rPr lang="zh-CN" altLang="en-US" sz="2000" b="1" i="1" dirty="0">
                <a:latin typeface="微软雅黑" panose="020B0503020204020204" pitchFamily="34" charset="-122"/>
                <a:ea typeface="微软雅黑" panose="020B0503020204020204" pitchFamily="34" charset="-122"/>
              </a:rPr>
              <a:t>训练轮数</a:t>
            </a:r>
            <a:r>
              <a:rPr lang="en-US" altLang="zh-CN" sz="2000" b="1" i="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default(300) </a:t>
            </a:r>
          </a:p>
        </p:txBody>
      </p:sp>
      <p:pic>
        <p:nvPicPr>
          <p:cNvPr id="5" name="图片 4">
            <a:extLst>
              <a:ext uri="{FF2B5EF4-FFF2-40B4-BE49-F238E27FC236}">
                <a16:creationId xmlns:a16="http://schemas.microsoft.com/office/drawing/2014/main" id="{70D12E0A-F2B5-0175-123F-BA6925F6A1F1}"/>
              </a:ext>
            </a:extLst>
          </p:cNvPr>
          <p:cNvPicPr>
            <a:picLocks noChangeAspect="1"/>
          </p:cNvPicPr>
          <p:nvPr/>
        </p:nvPicPr>
        <p:blipFill>
          <a:blip r:embed="rId2"/>
          <a:stretch>
            <a:fillRect/>
          </a:stretch>
        </p:blipFill>
        <p:spPr>
          <a:xfrm>
            <a:off x="2247362" y="1350766"/>
            <a:ext cx="7697274" cy="2591162"/>
          </a:xfrm>
          <a:prstGeom prst="rect">
            <a:avLst/>
          </a:prstGeom>
        </p:spPr>
      </p:pic>
      <p:pic>
        <p:nvPicPr>
          <p:cNvPr id="12" name="图片 11" descr="球场上有一群人在草地上&#10;&#10;描述已自动生成">
            <a:extLst>
              <a:ext uri="{FF2B5EF4-FFF2-40B4-BE49-F238E27FC236}">
                <a16:creationId xmlns:a16="http://schemas.microsoft.com/office/drawing/2014/main" id="{923EF7B2-17FE-0C23-9932-D0A7F3200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362" y="4280540"/>
            <a:ext cx="3091398" cy="1731818"/>
          </a:xfrm>
          <a:prstGeom prst="rect">
            <a:avLst/>
          </a:prstGeom>
        </p:spPr>
      </p:pic>
      <p:pic>
        <p:nvPicPr>
          <p:cNvPr id="16" name="图片 15">
            <a:extLst>
              <a:ext uri="{FF2B5EF4-FFF2-40B4-BE49-F238E27FC236}">
                <a16:creationId xmlns:a16="http://schemas.microsoft.com/office/drawing/2014/main" id="{DEFF8F29-75F8-3183-1CD6-502F74478DFE}"/>
              </a:ext>
            </a:extLst>
          </p:cNvPr>
          <p:cNvPicPr>
            <a:picLocks noChangeAspect="1"/>
          </p:cNvPicPr>
          <p:nvPr/>
        </p:nvPicPr>
        <p:blipFill>
          <a:blip r:embed="rId4"/>
          <a:stretch>
            <a:fillRect/>
          </a:stretch>
        </p:blipFill>
        <p:spPr>
          <a:xfrm>
            <a:off x="6853242" y="4322156"/>
            <a:ext cx="3091398" cy="1731029"/>
          </a:xfrm>
          <a:prstGeom prst="rect">
            <a:avLst/>
          </a:prstGeom>
        </p:spPr>
      </p:pic>
      <p:sp>
        <p:nvSpPr>
          <p:cNvPr id="17" name="文本框 16">
            <a:extLst>
              <a:ext uri="{FF2B5EF4-FFF2-40B4-BE49-F238E27FC236}">
                <a16:creationId xmlns:a16="http://schemas.microsoft.com/office/drawing/2014/main" id="{12829253-8A7A-9D44-AFB7-85AD417BE049}"/>
              </a:ext>
            </a:extLst>
          </p:cNvPr>
          <p:cNvSpPr txBox="1"/>
          <p:nvPr/>
        </p:nvSpPr>
        <p:spPr>
          <a:xfrm>
            <a:off x="3249709" y="6038032"/>
            <a:ext cx="1086703"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 </a:t>
            </a:r>
            <a:r>
              <a:rPr lang="zh-CN" altLang="en-US" sz="1200" b="1" dirty="0">
                <a:latin typeface="微软雅黑" panose="020B0503020204020204" pitchFamily="34" charset="-122"/>
                <a:ea typeface="微软雅黑" panose="020B0503020204020204" pitchFamily="34" charset="-122"/>
              </a:rPr>
              <a:t>原图</a:t>
            </a:r>
          </a:p>
        </p:txBody>
      </p:sp>
      <p:sp>
        <p:nvSpPr>
          <p:cNvPr id="18" name="文本框 17">
            <a:extLst>
              <a:ext uri="{FF2B5EF4-FFF2-40B4-BE49-F238E27FC236}">
                <a16:creationId xmlns:a16="http://schemas.microsoft.com/office/drawing/2014/main" id="{960B6726-FB1F-B230-EE8D-9FBFCE4AE313}"/>
              </a:ext>
            </a:extLst>
          </p:cNvPr>
          <p:cNvSpPr txBox="1"/>
          <p:nvPr/>
        </p:nvSpPr>
        <p:spPr>
          <a:xfrm>
            <a:off x="7855589" y="6053185"/>
            <a:ext cx="1232993"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4.2.3 </a:t>
            </a:r>
            <a:r>
              <a:rPr lang="zh-CN" altLang="en-US" sz="1200" b="1" dirty="0">
                <a:latin typeface="微软雅黑" panose="020B0503020204020204" pitchFamily="34" charset="-122"/>
                <a:ea typeface="微软雅黑" panose="020B0503020204020204" pitchFamily="34" charset="-122"/>
              </a:rPr>
              <a:t>输出图</a:t>
            </a:r>
          </a:p>
        </p:txBody>
      </p:sp>
      <p:sp>
        <p:nvSpPr>
          <p:cNvPr id="2" name="文本框 1">
            <a:extLst>
              <a:ext uri="{FF2B5EF4-FFF2-40B4-BE49-F238E27FC236}">
                <a16:creationId xmlns:a16="http://schemas.microsoft.com/office/drawing/2014/main" id="{14D0C4AA-C143-3EFC-A505-769D4468196B}"/>
              </a:ext>
            </a:extLst>
          </p:cNvPr>
          <p:cNvSpPr txBox="1"/>
          <p:nvPr/>
        </p:nvSpPr>
        <p:spPr>
          <a:xfrm>
            <a:off x="5162768" y="3906657"/>
            <a:ext cx="186646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 </a:t>
            </a:r>
            <a:r>
              <a:rPr lang="zh-CN" altLang="en-US" sz="1200" b="1" dirty="0">
                <a:latin typeface="微软雅黑" panose="020B0503020204020204" pitchFamily="34" charset="-122"/>
                <a:ea typeface="微软雅黑" panose="020B0503020204020204" pitchFamily="34" charset="-122"/>
              </a:rPr>
              <a:t>测试集输出日志</a:t>
            </a:r>
          </a:p>
        </p:txBody>
      </p:sp>
    </p:spTree>
    <p:extLst>
      <p:ext uri="{BB962C8B-B14F-4D97-AF65-F5344CB8AC3E}">
        <p14:creationId xmlns:p14="http://schemas.microsoft.com/office/powerpoint/2010/main" val="421351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参数调试</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置信度</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15</a:t>
            </a:r>
            <a:endParaRPr lang="zh-CN" altLang="en-US" sz="4000" b="1" dirty="0">
              <a:latin typeface="+mn-ea"/>
            </a:endParaRPr>
          </a:p>
        </p:txBody>
      </p:sp>
      <p:grpSp>
        <p:nvGrpSpPr>
          <p:cNvPr id="46" name="组合 45">
            <a:extLst>
              <a:ext uri="{FF2B5EF4-FFF2-40B4-BE49-F238E27FC236}">
                <a16:creationId xmlns:a16="http://schemas.microsoft.com/office/drawing/2014/main" id="{5EC3E848-AB35-05A6-3587-C9A7065CAA00}"/>
              </a:ext>
            </a:extLst>
          </p:cNvPr>
          <p:cNvGrpSpPr/>
          <p:nvPr/>
        </p:nvGrpSpPr>
        <p:grpSpPr>
          <a:xfrm>
            <a:off x="625624" y="948574"/>
            <a:ext cx="3091398" cy="2073092"/>
            <a:chOff x="625624" y="948574"/>
            <a:chExt cx="3091398" cy="2073092"/>
          </a:xfrm>
        </p:grpSpPr>
        <p:pic>
          <p:nvPicPr>
            <p:cNvPr id="16" name="图片 15">
              <a:extLst>
                <a:ext uri="{FF2B5EF4-FFF2-40B4-BE49-F238E27FC236}">
                  <a16:creationId xmlns:a16="http://schemas.microsoft.com/office/drawing/2014/main" id="{DEFF8F29-75F8-3183-1CD6-502F74478DFE}"/>
                </a:ext>
              </a:extLst>
            </p:cNvPr>
            <p:cNvPicPr>
              <a:picLocks noChangeAspect="1"/>
            </p:cNvPicPr>
            <p:nvPr/>
          </p:nvPicPr>
          <p:blipFill>
            <a:blip r:embed="rId2"/>
            <a:stretch>
              <a:fillRect/>
            </a:stretch>
          </p:blipFill>
          <p:spPr>
            <a:xfrm>
              <a:off x="625624" y="948574"/>
              <a:ext cx="3091398" cy="1731029"/>
            </a:xfrm>
            <a:prstGeom prst="rect">
              <a:avLst/>
            </a:prstGeom>
          </p:spPr>
        </p:pic>
        <p:sp>
          <p:nvSpPr>
            <p:cNvPr id="18" name="文本框 17">
              <a:extLst>
                <a:ext uri="{FF2B5EF4-FFF2-40B4-BE49-F238E27FC236}">
                  <a16:creationId xmlns:a16="http://schemas.microsoft.com/office/drawing/2014/main" id="{960B6726-FB1F-B230-EE8D-9FBFCE4AE313}"/>
                </a:ext>
              </a:extLst>
            </p:cNvPr>
            <p:cNvSpPr txBox="1"/>
            <p:nvPr/>
          </p:nvSpPr>
          <p:spPr>
            <a:xfrm>
              <a:off x="1338145" y="2744667"/>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4.2.4 </a:t>
              </a:r>
              <a:r>
                <a:rPr lang="zh-CN" altLang="en-US" sz="1200" b="1" dirty="0">
                  <a:latin typeface="微软雅黑" panose="020B0503020204020204" pitchFamily="34" charset="-122"/>
                  <a:ea typeface="微软雅黑" panose="020B0503020204020204" pitchFamily="34" charset="-122"/>
                </a:rPr>
                <a:t>置信度</a:t>
              </a:r>
              <a:r>
                <a:rPr lang="en-US" altLang="zh-CN" sz="1200" b="1" dirty="0">
                  <a:latin typeface="微软雅黑" panose="020B0503020204020204" pitchFamily="34" charset="-122"/>
                  <a:ea typeface="微软雅黑" panose="020B0503020204020204" pitchFamily="34" charset="-122"/>
                </a:rPr>
                <a:t>=0.25</a:t>
              </a:r>
              <a:endParaRPr lang="zh-CN" altLang="en-US" sz="1200" b="1" dirty="0">
                <a:latin typeface="微软雅黑" panose="020B0503020204020204" pitchFamily="34" charset="-122"/>
                <a:ea typeface="微软雅黑" panose="020B0503020204020204" pitchFamily="34" charset="-122"/>
              </a:endParaRPr>
            </a:p>
          </p:txBody>
        </p:sp>
      </p:grpSp>
      <p:grpSp>
        <p:nvGrpSpPr>
          <p:cNvPr id="47" name="组合 46">
            <a:extLst>
              <a:ext uri="{FF2B5EF4-FFF2-40B4-BE49-F238E27FC236}">
                <a16:creationId xmlns:a16="http://schemas.microsoft.com/office/drawing/2014/main" id="{F0E7E21C-8054-6B62-D7CA-CFFC8B6966D7}"/>
              </a:ext>
            </a:extLst>
          </p:cNvPr>
          <p:cNvGrpSpPr/>
          <p:nvPr/>
        </p:nvGrpSpPr>
        <p:grpSpPr>
          <a:xfrm>
            <a:off x="4550301" y="966817"/>
            <a:ext cx="3091398" cy="2059446"/>
            <a:chOff x="625625" y="3239053"/>
            <a:chExt cx="3091398" cy="2059446"/>
          </a:xfrm>
        </p:grpSpPr>
        <p:pic>
          <p:nvPicPr>
            <p:cNvPr id="20" name="图片 19">
              <a:extLst>
                <a:ext uri="{FF2B5EF4-FFF2-40B4-BE49-F238E27FC236}">
                  <a16:creationId xmlns:a16="http://schemas.microsoft.com/office/drawing/2014/main" id="{83233C27-5051-301F-637D-0713BB9347DA}"/>
                </a:ext>
              </a:extLst>
            </p:cNvPr>
            <p:cNvPicPr>
              <a:picLocks noChangeAspect="1"/>
            </p:cNvPicPr>
            <p:nvPr/>
          </p:nvPicPr>
          <p:blipFill>
            <a:blip r:embed="rId3"/>
            <a:stretch>
              <a:fillRect/>
            </a:stretch>
          </p:blipFill>
          <p:spPr>
            <a:xfrm>
              <a:off x="625625" y="3239053"/>
              <a:ext cx="3091398" cy="1731029"/>
            </a:xfrm>
            <a:prstGeom prst="rect">
              <a:avLst/>
            </a:prstGeom>
          </p:spPr>
        </p:pic>
        <p:sp>
          <p:nvSpPr>
            <p:cNvPr id="21" name="文本框 20">
              <a:extLst>
                <a:ext uri="{FF2B5EF4-FFF2-40B4-BE49-F238E27FC236}">
                  <a16:creationId xmlns:a16="http://schemas.microsoft.com/office/drawing/2014/main" id="{ACC62A8F-F7EB-4715-A788-6DA2F262E49F}"/>
                </a:ext>
              </a:extLst>
            </p:cNvPr>
            <p:cNvSpPr txBox="1"/>
            <p:nvPr/>
          </p:nvSpPr>
          <p:spPr>
            <a:xfrm>
              <a:off x="1338146" y="5021500"/>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4.2.5 </a:t>
              </a:r>
              <a:r>
                <a:rPr lang="zh-CN" altLang="en-US" sz="1200" b="1" dirty="0">
                  <a:latin typeface="微软雅黑" panose="020B0503020204020204" pitchFamily="34" charset="-122"/>
                  <a:ea typeface="微软雅黑" panose="020B0503020204020204" pitchFamily="34" charset="-122"/>
                </a:rPr>
                <a:t>置信度</a:t>
              </a:r>
              <a:r>
                <a:rPr lang="en-US" altLang="zh-CN" sz="1200" b="1" dirty="0">
                  <a:latin typeface="微软雅黑" panose="020B0503020204020204" pitchFamily="34" charset="-122"/>
                  <a:ea typeface="微软雅黑" panose="020B0503020204020204" pitchFamily="34" charset="-122"/>
                </a:rPr>
                <a:t>=0.20</a:t>
              </a:r>
              <a:endParaRPr lang="zh-CN" altLang="en-US" sz="1200" b="1" dirty="0">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35790EE2-68C5-2442-974C-AD8D2B972384}"/>
              </a:ext>
            </a:extLst>
          </p:cNvPr>
          <p:cNvGrpSpPr/>
          <p:nvPr/>
        </p:nvGrpSpPr>
        <p:grpSpPr>
          <a:xfrm>
            <a:off x="8354321" y="966817"/>
            <a:ext cx="3091398" cy="2059447"/>
            <a:chOff x="4550301" y="948573"/>
            <a:chExt cx="3091398" cy="2059447"/>
          </a:xfrm>
        </p:grpSpPr>
        <p:pic>
          <p:nvPicPr>
            <p:cNvPr id="23" name="图片 22">
              <a:extLst>
                <a:ext uri="{FF2B5EF4-FFF2-40B4-BE49-F238E27FC236}">
                  <a16:creationId xmlns:a16="http://schemas.microsoft.com/office/drawing/2014/main" id="{5285D911-6E93-D67B-7867-5862ADF9061B}"/>
                </a:ext>
              </a:extLst>
            </p:cNvPr>
            <p:cNvPicPr>
              <a:picLocks noChangeAspect="1"/>
            </p:cNvPicPr>
            <p:nvPr/>
          </p:nvPicPr>
          <p:blipFill>
            <a:blip r:embed="rId4"/>
            <a:stretch>
              <a:fillRect/>
            </a:stretch>
          </p:blipFill>
          <p:spPr>
            <a:xfrm>
              <a:off x="4550301" y="948573"/>
              <a:ext cx="3091398" cy="1731029"/>
            </a:xfrm>
            <a:prstGeom prst="rect">
              <a:avLst/>
            </a:prstGeom>
          </p:spPr>
        </p:pic>
        <p:sp>
          <p:nvSpPr>
            <p:cNvPr id="24" name="文本框 23">
              <a:extLst>
                <a:ext uri="{FF2B5EF4-FFF2-40B4-BE49-F238E27FC236}">
                  <a16:creationId xmlns:a16="http://schemas.microsoft.com/office/drawing/2014/main" id="{17224F6E-067B-B930-89A2-45A63AE2996C}"/>
                </a:ext>
              </a:extLst>
            </p:cNvPr>
            <p:cNvSpPr txBox="1"/>
            <p:nvPr/>
          </p:nvSpPr>
          <p:spPr>
            <a:xfrm>
              <a:off x="5262822" y="2731021"/>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4.2.6 </a:t>
              </a:r>
              <a:r>
                <a:rPr lang="zh-CN" altLang="en-US" sz="1200" b="1" dirty="0">
                  <a:latin typeface="微软雅黑" panose="020B0503020204020204" pitchFamily="34" charset="-122"/>
                  <a:ea typeface="微软雅黑" panose="020B0503020204020204" pitchFamily="34" charset="-122"/>
                </a:rPr>
                <a:t>置信度</a:t>
              </a:r>
              <a:r>
                <a:rPr lang="en-US" altLang="zh-CN" sz="1200" b="1" dirty="0">
                  <a:latin typeface="微软雅黑" panose="020B0503020204020204" pitchFamily="34" charset="-122"/>
                  <a:ea typeface="微软雅黑" panose="020B0503020204020204" pitchFamily="34" charset="-122"/>
                </a:rPr>
                <a:t>=0.15</a:t>
              </a:r>
              <a:endParaRPr lang="zh-CN" altLang="en-US" sz="1200" b="1" dirty="0">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E9B8DD64-94BC-17B5-44C2-537365D8F17A}"/>
              </a:ext>
            </a:extLst>
          </p:cNvPr>
          <p:cNvGrpSpPr/>
          <p:nvPr/>
        </p:nvGrpSpPr>
        <p:grpSpPr>
          <a:xfrm>
            <a:off x="625624" y="3239053"/>
            <a:ext cx="3091398" cy="2058842"/>
            <a:chOff x="4550301" y="3239053"/>
            <a:chExt cx="3091398" cy="2058842"/>
          </a:xfrm>
        </p:grpSpPr>
        <p:sp>
          <p:nvSpPr>
            <p:cNvPr id="26" name="文本框 25">
              <a:extLst>
                <a:ext uri="{FF2B5EF4-FFF2-40B4-BE49-F238E27FC236}">
                  <a16:creationId xmlns:a16="http://schemas.microsoft.com/office/drawing/2014/main" id="{A8C5E18E-F1A0-3020-CCAA-61777F31F75E}"/>
                </a:ext>
              </a:extLst>
            </p:cNvPr>
            <p:cNvSpPr txBox="1"/>
            <p:nvPr/>
          </p:nvSpPr>
          <p:spPr>
            <a:xfrm>
              <a:off x="5262822" y="5020896"/>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4.2.7 </a:t>
              </a:r>
              <a:r>
                <a:rPr lang="zh-CN" altLang="en-US" sz="1200" b="1" dirty="0">
                  <a:latin typeface="微软雅黑" panose="020B0503020204020204" pitchFamily="34" charset="-122"/>
                  <a:ea typeface="微软雅黑" panose="020B0503020204020204" pitchFamily="34" charset="-122"/>
                </a:rPr>
                <a:t>置信度</a:t>
              </a:r>
              <a:r>
                <a:rPr lang="en-US" altLang="zh-CN" sz="1200" b="1" dirty="0">
                  <a:latin typeface="微软雅黑" panose="020B0503020204020204" pitchFamily="34" charset="-122"/>
                  <a:ea typeface="微软雅黑" panose="020B0503020204020204" pitchFamily="34" charset="-122"/>
                </a:rPr>
                <a:t>=0.10</a:t>
              </a:r>
              <a:endParaRPr lang="zh-CN" altLang="en-US" sz="1200" b="1" dirty="0">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0532A227-35F6-A45C-F670-3401E79C84A8}"/>
                </a:ext>
              </a:extLst>
            </p:cNvPr>
            <p:cNvPicPr>
              <a:picLocks noChangeAspect="1"/>
            </p:cNvPicPr>
            <p:nvPr/>
          </p:nvPicPr>
          <p:blipFill>
            <a:blip r:embed="rId5"/>
            <a:stretch>
              <a:fillRect/>
            </a:stretch>
          </p:blipFill>
          <p:spPr>
            <a:xfrm>
              <a:off x="4550301" y="3239053"/>
              <a:ext cx="3091398" cy="1731029"/>
            </a:xfrm>
            <a:prstGeom prst="rect">
              <a:avLst/>
            </a:prstGeom>
          </p:spPr>
        </p:pic>
      </p:grpSp>
      <p:grpSp>
        <p:nvGrpSpPr>
          <p:cNvPr id="50" name="组合 49">
            <a:extLst>
              <a:ext uri="{FF2B5EF4-FFF2-40B4-BE49-F238E27FC236}">
                <a16:creationId xmlns:a16="http://schemas.microsoft.com/office/drawing/2014/main" id="{58DA7196-3D2D-87DD-C9FB-1A30318EFF19}"/>
              </a:ext>
            </a:extLst>
          </p:cNvPr>
          <p:cNvGrpSpPr/>
          <p:nvPr/>
        </p:nvGrpSpPr>
        <p:grpSpPr>
          <a:xfrm>
            <a:off x="4550301" y="3212527"/>
            <a:ext cx="3091398" cy="2073348"/>
            <a:chOff x="8469956" y="948572"/>
            <a:chExt cx="3091398" cy="2073348"/>
          </a:xfrm>
        </p:grpSpPr>
        <p:sp>
          <p:nvSpPr>
            <p:cNvPr id="30" name="文本框 29">
              <a:extLst>
                <a:ext uri="{FF2B5EF4-FFF2-40B4-BE49-F238E27FC236}">
                  <a16:creationId xmlns:a16="http://schemas.microsoft.com/office/drawing/2014/main" id="{A37CF661-95EC-52BE-54AD-2A677DE11EDC}"/>
                </a:ext>
              </a:extLst>
            </p:cNvPr>
            <p:cNvSpPr txBox="1"/>
            <p:nvPr/>
          </p:nvSpPr>
          <p:spPr>
            <a:xfrm>
              <a:off x="9182477" y="2744921"/>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4.2.8 </a:t>
              </a:r>
              <a:r>
                <a:rPr lang="zh-CN" altLang="en-US" sz="1200" b="1" dirty="0">
                  <a:latin typeface="微软雅黑" panose="020B0503020204020204" pitchFamily="34" charset="-122"/>
                  <a:ea typeface="微软雅黑" panose="020B0503020204020204" pitchFamily="34" charset="-122"/>
                </a:rPr>
                <a:t>置信度</a:t>
              </a:r>
              <a:r>
                <a:rPr lang="en-US" altLang="zh-CN" sz="1200" b="1" dirty="0">
                  <a:latin typeface="微软雅黑" panose="020B0503020204020204" pitchFamily="34" charset="-122"/>
                  <a:ea typeface="微软雅黑" panose="020B0503020204020204" pitchFamily="34" charset="-122"/>
                </a:rPr>
                <a:t>=0.08</a:t>
              </a:r>
              <a:endParaRPr lang="zh-CN" altLang="en-US" sz="1200" b="1" dirty="0">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7C9169B4-7018-7512-EEC2-89CDFAF4F348}"/>
                </a:ext>
              </a:extLst>
            </p:cNvPr>
            <p:cNvPicPr>
              <a:picLocks noChangeAspect="1"/>
            </p:cNvPicPr>
            <p:nvPr/>
          </p:nvPicPr>
          <p:blipFill>
            <a:blip r:embed="rId6"/>
            <a:stretch>
              <a:fillRect/>
            </a:stretch>
          </p:blipFill>
          <p:spPr>
            <a:xfrm>
              <a:off x="8469956" y="948572"/>
              <a:ext cx="3091398" cy="1731029"/>
            </a:xfrm>
            <a:prstGeom prst="rect">
              <a:avLst/>
            </a:prstGeom>
          </p:spPr>
        </p:pic>
      </p:grpSp>
      <p:grpSp>
        <p:nvGrpSpPr>
          <p:cNvPr id="53" name="组合 52">
            <a:extLst>
              <a:ext uri="{FF2B5EF4-FFF2-40B4-BE49-F238E27FC236}">
                <a16:creationId xmlns:a16="http://schemas.microsoft.com/office/drawing/2014/main" id="{2BD20A6D-CFAE-F8CC-6D17-785E4DB0306C}"/>
              </a:ext>
            </a:extLst>
          </p:cNvPr>
          <p:cNvGrpSpPr/>
          <p:nvPr/>
        </p:nvGrpSpPr>
        <p:grpSpPr>
          <a:xfrm>
            <a:off x="8354321" y="3239053"/>
            <a:ext cx="3091398" cy="2058843"/>
            <a:chOff x="8469956" y="3346012"/>
            <a:chExt cx="3091398" cy="2058843"/>
          </a:xfrm>
        </p:grpSpPr>
        <p:sp>
          <p:nvSpPr>
            <p:cNvPr id="41" name="文本框 40">
              <a:extLst>
                <a:ext uri="{FF2B5EF4-FFF2-40B4-BE49-F238E27FC236}">
                  <a16:creationId xmlns:a16="http://schemas.microsoft.com/office/drawing/2014/main" id="{32B4644E-C1E8-9B63-DB0D-467C7A024206}"/>
                </a:ext>
              </a:extLst>
            </p:cNvPr>
            <p:cNvSpPr txBox="1"/>
            <p:nvPr/>
          </p:nvSpPr>
          <p:spPr>
            <a:xfrm>
              <a:off x="9182477" y="5127856"/>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4.2.9 </a:t>
              </a:r>
              <a:r>
                <a:rPr lang="zh-CN" altLang="en-US" sz="1200" b="1" dirty="0">
                  <a:latin typeface="微软雅黑" panose="020B0503020204020204" pitchFamily="34" charset="-122"/>
                  <a:ea typeface="微软雅黑" panose="020B0503020204020204" pitchFamily="34" charset="-122"/>
                </a:rPr>
                <a:t>置信度</a:t>
              </a:r>
              <a:r>
                <a:rPr lang="en-US" altLang="zh-CN" sz="1200" b="1" dirty="0">
                  <a:latin typeface="微软雅黑" panose="020B0503020204020204" pitchFamily="34" charset="-122"/>
                  <a:ea typeface="微软雅黑" panose="020B0503020204020204" pitchFamily="34" charset="-122"/>
                </a:rPr>
                <a:t>=0.02</a:t>
              </a:r>
              <a:endParaRPr lang="zh-CN" altLang="en-US" sz="1200" b="1" dirty="0">
                <a:latin typeface="微软雅黑" panose="020B0503020204020204" pitchFamily="34" charset="-122"/>
                <a:ea typeface="微软雅黑" panose="020B0503020204020204" pitchFamily="34" charset="-122"/>
              </a:endParaRPr>
            </a:p>
          </p:txBody>
        </p:sp>
        <p:pic>
          <p:nvPicPr>
            <p:cNvPr id="45" name="图片 44">
              <a:extLst>
                <a:ext uri="{FF2B5EF4-FFF2-40B4-BE49-F238E27FC236}">
                  <a16:creationId xmlns:a16="http://schemas.microsoft.com/office/drawing/2014/main" id="{07D24502-EB0E-88F5-40B8-3B852F545821}"/>
                </a:ext>
              </a:extLst>
            </p:cNvPr>
            <p:cNvPicPr>
              <a:picLocks noChangeAspect="1"/>
            </p:cNvPicPr>
            <p:nvPr/>
          </p:nvPicPr>
          <p:blipFill>
            <a:blip r:embed="rId7"/>
            <a:stretch>
              <a:fillRect/>
            </a:stretch>
          </p:blipFill>
          <p:spPr>
            <a:xfrm>
              <a:off x="8469956" y="3346012"/>
              <a:ext cx="3091398" cy="1730503"/>
            </a:xfrm>
            <a:prstGeom prst="rect">
              <a:avLst/>
            </a:prstGeom>
          </p:spPr>
        </p:pic>
      </p:grpSp>
      <p:sp>
        <p:nvSpPr>
          <p:cNvPr id="54" name="文本框 53">
            <a:extLst>
              <a:ext uri="{FF2B5EF4-FFF2-40B4-BE49-F238E27FC236}">
                <a16:creationId xmlns:a16="http://schemas.microsoft.com/office/drawing/2014/main" id="{AA566C4A-E7B3-A822-7976-DA721933F6EF}"/>
              </a:ext>
            </a:extLst>
          </p:cNvPr>
          <p:cNvSpPr txBox="1"/>
          <p:nvPr/>
        </p:nvSpPr>
        <p:spPr>
          <a:xfrm>
            <a:off x="625624" y="5458237"/>
            <a:ext cx="10702637" cy="707886"/>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置信度调试更多地由经验调试并根据结果调整。有种调</a:t>
            </a:r>
            <a:r>
              <a:rPr lang="en-US" altLang="zh-CN" sz="2000" b="1" dirty="0">
                <a:latin typeface="微软雅黑" panose="020B0503020204020204" pitchFamily="34" charset="-122"/>
                <a:ea typeface="微软雅黑" panose="020B0503020204020204" pitchFamily="34" charset="-122"/>
              </a:rPr>
              <a:t>PID</a:t>
            </a:r>
            <a:r>
              <a:rPr lang="zh-CN" altLang="en-US" sz="2000" b="1" dirty="0">
                <a:latin typeface="微软雅黑" panose="020B0503020204020204" pitchFamily="34" charset="-122"/>
                <a:ea typeface="微软雅黑" panose="020B0503020204020204" pitchFamily="34" charset="-122"/>
              </a:rPr>
              <a:t>的感觉。</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置信度的值越小，则越不符合目标特征的对象越可能会被框选。</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260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参数调试</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rPr>
              <a:t>非极大值抑制</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16</a:t>
            </a:r>
            <a:endParaRPr lang="zh-CN" altLang="en-US" sz="4000" b="1" dirty="0">
              <a:latin typeface="+mn-ea"/>
            </a:endParaRPr>
          </a:p>
        </p:txBody>
      </p:sp>
      <p:sp>
        <p:nvSpPr>
          <p:cNvPr id="4" name="文本框 3">
            <a:extLst>
              <a:ext uri="{FF2B5EF4-FFF2-40B4-BE49-F238E27FC236}">
                <a16:creationId xmlns:a16="http://schemas.microsoft.com/office/drawing/2014/main" id="{38E00BF0-97DF-A950-DC0C-D625AEF693E3}"/>
              </a:ext>
            </a:extLst>
          </p:cNvPr>
          <p:cNvSpPr txBox="1"/>
          <p:nvPr/>
        </p:nvSpPr>
        <p:spPr>
          <a:xfrm>
            <a:off x="744681" y="950656"/>
            <a:ext cx="10702637"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置信度</a:t>
            </a:r>
            <a:r>
              <a:rPr lang="en-US" altLang="zh-CN" sz="2000" b="1" dirty="0">
                <a:latin typeface="微软雅黑" panose="020B0503020204020204" pitchFamily="34" charset="-122"/>
                <a:ea typeface="微软雅黑" panose="020B0503020204020204" pitchFamily="34" charset="-122"/>
              </a:rPr>
              <a:t>=default(0.25) </a:t>
            </a:r>
            <a:r>
              <a:rPr lang="en-US" altLang="zh-CN" sz="2000" b="1" i="1" dirty="0">
                <a:latin typeface="微软雅黑" panose="020B0503020204020204" pitchFamily="34" charset="-122"/>
                <a:ea typeface="微软雅黑" panose="020B0503020204020204" pitchFamily="34" charset="-122"/>
              </a:rPr>
              <a:t>NMS</a:t>
            </a:r>
            <a:r>
              <a:rPr lang="en-US" altLang="zh-CN" sz="2000" b="1" dirty="0">
                <a:latin typeface="微软雅黑" panose="020B0503020204020204" pitchFamily="34" charset="-122"/>
                <a:ea typeface="微软雅黑" panose="020B0503020204020204" pitchFamily="34" charset="-122"/>
              </a:rPr>
              <a:t>=0%</a:t>
            </a:r>
            <a:r>
              <a:rPr lang="en-US" altLang="zh-CN" sz="2000" b="1" i="1" dirty="0">
                <a:latin typeface="微软雅黑" panose="020B0503020204020204" pitchFamily="34" charset="-122"/>
                <a:ea typeface="微软雅黑" panose="020B0503020204020204" pitchFamily="34" charset="-122"/>
              </a:rPr>
              <a:t> epochs</a:t>
            </a:r>
            <a:r>
              <a:rPr lang="zh-CN" altLang="en-US" sz="2000" b="1" i="1" dirty="0">
                <a:latin typeface="微软雅黑" panose="020B0503020204020204" pitchFamily="34" charset="-122"/>
                <a:ea typeface="微软雅黑" panose="020B0503020204020204" pitchFamily="34" charset="-122"/>
              </a:rPr>
              <a:t>训练轮数</a:t>
            </a:r>
            <a:r>
              <a:rPr lang="en-US" altLang="zh-CN" sz="2000" b="1" i="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default(300) </a:t>
            </a:r>
          </a:p>
        </p:txBody>
      </p:sp>
      <p:pic>
        <p:nvPicPr>
          <p:cNvPr id="5" name="图片 4">
            <a:extLst>
              <a:ext uri="{FF2B5EF4-FFF2-40B4-BE49-F238E27FC236}">
                <a16:creationId xmlns:a16="http://schemas.microsoft.com/office/drawing/2014/main" id="{70D12E0A-F2B5-0175-123F-BA6925F6A1F1}"/>
              </a:ext>
            </a:extLst>
          </p:cNvPr>
          <p:cNvPicPr>
            <a:picLocks noChangeAspect="1"/>
          </p:cNvPicPr>
          <p:nvPr/>
        </p:nvPicPr>
        <p:blipFill>
          <a:blip r:embed="rId2"/>
          <a:stretch>
            <a:fillRect/>
          </a:stretch>
        </p:blipFill>
        <p:spPr>
          <a:xfrm>
            <a:off x="2247362" y="1350766"/>
            <a:ext cx="7697274" cy="2591162"/>
          </a:xfrm>
          <a:prstGeom prst="rect">
            <a:avLst/>
          </a:prstGeom>
        </p:spPr>
      </p:pic>
      <p:pic>
        <p:nvPicPr>
          <p:cNvPr id="12" name="图片 11" descr="球场上有一群人在草地上&#10;&#10;描述已自动生成">
            <a:extLst>
              <a:ext uri="{FF2B5EF4-FFF2-40B4-BE49-F238E27FC236}">
                <a16:creationId xmlns:a16="http://schemas.microsoft.com/office/drawing/2014/main" id="{923EF7B2-17FE-0C23-9932-D0A7F3200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362" y="4280540"/>
            <a:ext cx="3091398" cy="1731818"/>
          </a:xfrm>
          <a:prstGeom prst="rect">
            <a:avLst/>
          </a:prstGeom>
        </p:spPr>
      </p:pic>
      <p:pic>
        <p:nvPicPr>
          <p:cNvPr id="16" name="图片 15">
            <a:extLst>
              <a:ext uri="{FF2B5EF4-FFF2-40B4-BE49-F238E27FC236}">
                <a16:creationId xmlns:a16="http://schemas.microsoft.com/office/drawing/2014/main" id="{DEFF8F29-75F8-3183-1CD6-502F74478DFE}"/>
              </a:ext>
            </a:extLst>
          </p:cNvPr>
          <p:cNvPicPr>
            <a:picLocks noChangeAspect="1"/>
          </p:cNvPicPr>
          <p:nvPr/>
        </p:nvPicPr>
        <p:blipFill>
          <a:blip r:embed="rId4"/>
          <a:stretch>
            <a:fillRect/>
          </a:stretch>
        </p:blipFill>
        <p:spPr>
          <a:xfrm>
            <a:off x="6853242" y="4322156"/>
            <a:ext cx="3091398" cy="1731029"/>
          </a:xfrm>
          <a:prstGeom prst="rect">
            <a:avLst/>
          </a:prstGeom>
        </p:spPr>
      </p:pic>
      <p:sp>
        <p:nvSpPr>
          <p:cNvPr id="17" name="文本框 16">
            <a:extLst>
              <a:ext uri="{FF2B5EF4-FFF2-40B4-BE49-F238E27FC236}">
                <a16:creationId xmlns:a16="http://schemas.microsoft.com/office/drawing/2014/main" id="{12829253-8A7A-9D44-AFB7-85AD417BE049}"/>
              </a:ext>
            </a:extLst>
          </p:cNvPr>
          <p:cNvSpPr txBox="1"/>
          <p:nvPr/>
        </p:nvSpPr>
        <p:spPr>
          <a:xfrm>
            <a:off x="3209188" y="6038032"/>
            <a:ext cx="1167745"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4.2.11 </a:t>
            </a:r>
            <a:r>
              <a:rPr lang="zh-CN" altLang="en-US" sz="1200" b="1" dirty="0">
                <a:latin typeface="微软雅黑" panose="020B0503020204020204" pitchFamily="34" charset="-122"/>
                <a:ea typeface="微软雅黑" panose="020B0503020204020204" pitchFamily="34" charset="-122"/>
              </a:rPr>
              <a:t>原图</a:t>
            </a:r>
          </a:p>
        </p:txBody>
      </p:sp>
      <p:sp>
        <p:nvSpPr>
          <p:cNvPr id="18" name="文本框 17">
            <a:extLst>
              <a:ext uri="{FF2B5EF4-FFF2-40B4-BE49-F238E27FC236}">
                <a16:creationId xmlns:a16="http://schemas.microsoft.com/office/drawing/2014/main" id="{960B6726-FB1F-B230-EE8D-9FBFCE4AE313}"/>
              </a:ext>
            </a:extLst>
          </p:cNvPr>
          <p:cNvSpPr txBox="1"/>
          <p:nvPr/>
        </p:nvSpPr>
        <p:spPr>
          <a:xfrm>
            <a:off x="7700000" y="6031810"/>
            <a:ext cx="139788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4.2.12 </a:t>
            </a:r>
            <a:r>
              <a:rPr lang="zh-CN" altLang="en-US" sz="1200" b="1" dirty="0">
                <a:latin typeface="微软雅黑" panose="020B0503020204020204" pitchFamily="34" charset="-122"/>
                <a:ea typeface="微软雅黑" panose="020B0503020204020204" pitchFamily="34" charset="-122"/>
              </a:rPr>
              <a:t>输出图</a:t>
            </a:r>
          </a:p>
        </p:txBody>
      </p:sp>
      <p:sp>
        <p:nvSpPr>
          <p:cNvPr id="2" name="文本框 1">
            <a:extLst>
              <a:ext uri="{FF2B5EF4-FFF2-40B4-BE49-F238E27FC236}">
                <a16:creationId xmlns:a16="http://schemas.microsoft.com/office/drawing/2014/main" id="{14D0C4AA-C143-3EFC-A505-769D4468196B}"/>
              </a:ext>
            </a:extLst>
          </p:cNvPr>
          <p:cNvSpPr txBox="1"/>
          <p:nvPr/>
        </p:nvSpPr>
        <p:spPr>
          <a:xfrm>
            <a:off x="5159434" y="3941928"/>
            <a:ext cx="192919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4.2.10 </a:t>
            </a:r>
            <a:r>
              <a:rPr lang="zh-CN" altLang="en-US" sz="1200" b="1" dirty="0">
                <a:latin typeface="微软雅黑" panose="020B0503020204020204" pitchFamily="34" charset="-122"/>
                <a:ea typeface="微软雅黑" panose="020B0503020204020204" pitchFamily="34" charset="-122"/>
              </a:rPr>
              <a:t>测试集输出日志</a:t>
            </a:r>
          </a:p>
        </p:txBody>
      </p:sp>
    </p:spTree>
    <p:extLst>
      <p:ext uri="{BB962C8B-B14F-4D97-AF65-F5344CB8AC3E}">
        <p14:creationId xmlns:p14="http://schemas.microsoft.com/office/powerpoint/2010/main" val="426293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参数调试</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—NMS</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17</a:t>
            </a:r>
            <a:endParaRPr lang="zh-CN" altLang="en-US" sz="4000" b="1" dirty="0">
              <a:latin typeface="+mn-ea"/>
            </a:endParaRPr>
          </a:p>
        </p:txBody>
      </p:sp>
      <p:pic>
        <p:nvPicPr>
          <p:cNvPr id="16" name="图片 15">
            <a:extLst>
              <a:ext uri="{FF2B5EF4-FFF2-40B4-BE49-F238E27FC236}">
                <a16:creationId xmlns:a16="http://schemas.microsoft.com/office/drawing/2014/main" id="{DEFF8F29-75F8-3183-1CD6-502F74478DFE}"/>
              </a:ext>
            </a:extLst>
          </p:cNvPr>
          <p:cNvPicPr>
            <a:picLocks noChangeAspect="1"/>
          </p:cNvPicPr>
          <p:nvPr/>
        </p:nvPicPr>
        <p:blipFill>
          <a:blip r:embed="rId2"/>
          <a:stretch>
            <a:fillRect/>
          </a:stretch>
        </p:blipFill>
        <p:spPr>
          <a:xfrm>
            <a:off x="625624" y="948574"/>
            <a:ext cx="3091398" cy="1731029"/>
          </a:xfrm>
          <a:prstGeom prst="rect">
            <a:avLst/>
          </a:prstGeom>
        </p:spPr>
      </p:pic>
      <p:sp>
        <p:nvSpPr>
          <p:cNvPr id="18" name="文本框 17">
            <a:extLst>
              <a:ext uri="{FF2B5EF4-FFF2-40B4-BE49-F238E27FC236}">
                <a16:creationId xmlns:a16="http://schemas.microsoft.com/office/drawing/2014/main" id="{960B6726-FB1F-B230-EE8D-9FBFCE4AE313}"/>
              </a:ext>
            </a:extLst>
          </p:cNvPr>
          <p:cNvSpPr txBox="1"/>
          <p:nvPr/>
        </p:nvSpPr>
        <p:spPr>
          <a:xfrm>
            <a:off x="1338145" y="2744667"/>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4.2.13 NMS=0%</a:t>
            </a:r>
            <a:endParaRPr lang="zh-CN" altLang="en-US" sz="1200" b="1"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3233C27-5051-301F-637D-0713BB9347DA}"/>
              </a:ext>
            </a:extLst>
          </p:cNvPr>
          <p:cNvPicPr>
            <a:picLocks noChangeAspect="1"/>
          </p:cNvPicPr>
          <p:nvPr/>
        </p:nvPicPr>
        <p:blipFill>
          <a:blip r:embed="rId3"/>
          <a:stretch>
            <a:fillRect/>
          </a:stretch>
        </p:blipFill>
        <p:spPr>
          <a:xfrm>
            <a:off x="4550301" y="966817"/>
            <a:ext cx="3091398" cy="1731029"/>
          </a:xfrm>
          <a:prstGeom prst="rect">
            <a:avLst/>
          </a:prstGeom>
        </p:spPr>
      </p:pic>
      <p:sp>
        <p:nvSpPr>
          <p:cNvPr id="21" name="文本框 20">
            <a:extLst>
              <a:ext uri="{FF2B5EF4-FFF2-40B4-BE49-F238E27FC236}">
                <a16:creationId xmlns:a16="http://schemas.microsoft.com/office/drawing/2014/main" id="{ACC62A8F-F7EB-4715-A788-6DA2F262E49F}"/>
              </a:ext>
            </a:extLst>
          </p:cNvPr>
          <p:cNvSpPr txBox="1"/>
          <p:nvPr/>
        </p:nvSpPr>
        <p:spPr>
          <a:xfrm>
            <a:off x="5262822" y="2749264"/>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4.2.14 NMS=20%</a:t>
            </a:r>
            <a:endParaRPr lang="zh-CN" altLang="en-US" sz="1200" b="1"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5285D911-6E93-D67B-7867-5862ADF9061B}"/>
              </a:ext>
            </a:extLst>
          </p:cNvPr>
          <p:cNvPicPr>
            <a:picLocks noChangeAspect="1"/>
          </p:cNvPicPr>
          <p:nvPr/>
        </p:nvPicPr>
        <p:blipFill>
          <a:blip r:embed="rId4"/>
          <a:stretch>
            <a:fillRect/>
          </a:stretch>
        </p:blipFill>
        <p:spPr>
          <a:xfrm>
            <a:off x="8354321" y="966817"/>
            <a:ext cx="3091398" cy="1731029"/>
          </a:xfrm>
          <a:prstGeom prst="rect">
            <a:avLst/>
          </a:prstGeom>
        </p:spPr>
      </p:pic>
      <p:sp>
        <p:nvSpPr>
          <p:cNvPr id="24" name="文本框 23">
            <a:extLst>
              <a:ext uri="{FF2B5EF4-FFF2-40B4-BE49-F238E27FC236}">
                <a16:creationId xmlns:a16="http://schemas.microsoft.com/office/drawing/2014/main" id="{17224F6E-067B-B930-89A2-45A63AE2996C}"/>
              </a:ext>
            </a:extLst>
          </p:cNvPr>
          <p:cNvSpPr txBox="1"/>
          <p:nvPr/>
        </p:nvSpPr>
        <p:spPr>
          <a:xfrm>
            <a:off x="9066842" y="2749265"/>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4.2.15 NMS=40%</a:t>
            </a:r>
            <a:endParaRPr lang="zh-CN" altLang="en-US" sz="1200" b="1"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A8C5E18E-F1A0-3020-CCAA-61777F31F75E}"/>
              </a:ext>
            </a:extLst>
          </p:cNvPr>
          <p:cNvSpPr txBox="1"/>
          <p:nvPr/>
        </p:nvSpPr>
        <p:spPr>
          <a:xfrm>
            <a:off x="1338145" y="5020896"/>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4.2.16 NMS=60%</a:t>
            </a:r>
            <a:endParaRPr lang="zh-CN" altLang="en-US" sz="12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37CF661-95EC-52BE-54AD-2A677DE11EDC}"/>
              </a:ext>
            </a:extLst>
          </p:cNvPr>
          <p:cNvSpPr txBox="1"/>
          <p:nvPr/>
        </p:nvSpPr>
        <p:spPr>
          <a:xfrm>
            <a:off x="5262822" y="5008876"/>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4.2.17 NMS=80%</a:t>
            </a:r>
            <a:endParaRPr lang="zh-CN" altLang="en-US" sz="1200" b="1"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32B4644E-C1E8-9B63-DB0D-467C7A024206}"/>
              </a:ext>
            </a:extLst>
          </p:cNvPr>
          <p:cNvSpPr txBox="1"/>
          <p:nvPr/>
        </p:nvSpPr>
        <p:spPr>
          <a:xfrm>
            <a:off x="9052156" y="4974815"/>
            <a:ext cx="180169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4.2.18 NMS=100%</a:t>
            </a:r>
            <a:endParaRPr lang="zh-CN" altLang="en-US" sz="1200" b="1"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AA566C4A-E7B3-A822-7976-DA721933F6EF}"/>
              </a:ext>
            </a:extLst>
          </p:cNvPr>
          <p:cNvSpPr txBox="1"/>
          <p:nvPr/>
        </p:nvSpPr>
        <p:spPr>
          <a:xfrm>
            <a:off x="625624" y="5458237"/>
            <a:ext cx="10702637" cy="1015663"/>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我们在调试的时候发现改变</a:t>
            </a:r>
            <a:r>
              <a:rPr lang="en-US" altLang="zh-CN" sz="2000" b="1" dirty="0">
                <a:latin typeface="微软雅黑" panose="020B0503020204020204" pitchFamily="34" charset="-122"/>
                <a:ea typeface="微软雅黑" panose="020B0503020204020204" pitchFamily="34" charset="-122"/>
              </a:rPr>
              <a:t>NMS</a:t>
            </a:r>
            <a:r>
              <a:rPr lang="zh-CN" altLang="en-US" sz="2000" b="1" dirty="0">
                <a:latin typeface="微软雅黑" panose="020B0503020204020204" pitchFamily="34" charset="-122"/>
                <a:ea typeface="微软雅黑" panose="020B0503020204020204" pitchFamily="34" charset="-122"/>
              </a:rPr>
              <a:t>的值并不会对检测产生明显的变化。</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我们分析后推测这是由于</a:t>
            </a:r>
            <a:r>
              <a:rPr lang="en-US" altLang="zh-CN" sz="2000" b="1" dirty="0" err="1">
                <a:latin typeface="微软雅黑" panose="020B0503020204020204" pitchFamily="34" charset="-122"/>
                <a:ea typeface="微软雅黑" panose="020B0503020204020204" pitchFamily="34" charset="-122"/>
              </a:rPr>
              <a:t>Acnhor</a:t>
            </a:r>
            <a:r>
              <a:rPr lang="zh-CN" altLang="en-US" sz="2000" b="1" dirty="0">
                <a:latin typeface="微软雅黑" panose="020B0503020204020204" pitchFamily="34" charset="-122"/>
                <a:ea typeface="微软雅黑" panose="020B0503020204020204" pitchFamily="34" charset="-122"/>
              </a:rPr>
              <a:t>参数已经被我们设置为小目标检测模式导致的。</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我们还发现在置信度减小后</a:t>
            </a:r>
            <a:r>
              <a:rPr lang="en-US" altLang="zh-CN" sz="2000" b="1" dirty="0">
                <a:latin typeface="微软雅黑" panose="020B0503020204020204" pitchFamily="34" charset="-122"/>
                <a:ea typeface="微软雅黑" panose="020B0503020204020204" pitchFamily="34" charset="-122"/>
              </a:rPr>
              <a:t>NMS</a:t>
            </a:r>
            <a:r>
              <a:rPr lang="zh-CN" altLang="en-US" sz="2000" b="1" dirty="0">
                <a:latin typeface="微软雅黑" panose="020B0503020204020204" pitchFamily="34" charset="-122"/>
                <a:ea typeface="微软雅黑" panose="020B0503020204020204" pitchFamily="34" charset="-122"/>
              </a:rPr>
              <a:t>对检测产生的影响更大。这在逻辑上是自洽的。</a:t>
            </a:r>
            <a:endParaRPr lang="en-US" altLang="zh-CN" sz="20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9B6FFD7-E5D5-92C8-8BD4-5FBFF31DC2D7}"/>
              </a:ext>
            </a:extLst>
          </p:cNvPr>
          <p:cNvPicPr>
            <a:picLocks noChangeAspect="1"/>
          </p:cNvPicPr>
          <p:nvPr/>
        </p:nvPicPr>
        <p:blipFill>
          <a:blip r:embed="rId5"/>
          <a:stretch>
            <a:fillRect/>
          </a:stretch>
        </p:blipFill>
        <p:spPr>
          <a:xfrm>
            <a:off x="4550301" y="966817"/>
            <a:ext cx="3091398" cy="1712786"/>
          </a:xfrm>
          <a:prstGeom prst="rect">
            <a:avLst/>
          </a:prstGeom>
        </p:spPr>
      </p:pic>
      <p:pic>
        <p:nvPicPr>
          <p:cNvPr id="5" name="图片 4">
            <a:extLst>
              <a:ext uri="{FF2B5EF4-FFF2-40B4-BE49-F238E27FC236}">
                <a16:creationId xmlns:a16="http://schemas.microsoft.com/office/drawing/2014/main" id="{9334A333-2506-8959-EBE4-E85A489B5516}"/>
              </a:ext>
            </a:extLst>
          </p:cNvPr>
          <p:cNvPicPr>
            <a:picLocks noChangeAspect="1"/>
          </p:cNvPicPr>
          <p:nvPr/>
        </p:nvPicPr>
        <p:blipFill>
          <a:blip r:embed="rId6"/>
          <a:stretch>
            <a:fillRect/>
          </a:stretch>
        </p:blipFill>
        <p:spPr>
          <a:xfrm>
            <a:off x="8354322" y="966818"/>
            <a:ext cx="3091398" cy="1712786"/>
          </a:xfrm>
          <a:prstGeom prst="rect">
            <a:avLst/>
          </a:prstGeom>
        </p:spPr>
      </p:pic>
      <p:pic>
        <p:nvPicPr>
          <p:cNvPr id="7" name="图片 6">
            <a:extLst>
              <a:ext uri="{FF2B5EF4-FFF2-40B4-BE49-F238E27FC236}">
                <a16:creationId xmlns:a16="http://schemas.microsoft.com/office/drawing/2014/main" id="{81054176-ADF7-F72F-CCA6-0770CA86F502}"/>
              </a:ext>
            </a:extLst>
          </p:cNvPr>
          <p:cNvPicPr>
            <a:picLocks noChangeAspect="1"/>
          </p:cNvPicPr>
          <p:nvPr/>
        </p:nvPicPr>
        <p:blipFill>
          <a:blip r:embed="rId7"/>
          <a:stretch>
            <a:fillRect/>
          </a:stretch>
        </p:blipFill>
        <p:spPr>
          <a:xfrm>
            <a:off x="8354321" y="966818"/>
            <a:ext cx="3091398" cy="1712785"/>
          </a:xfrm>
          <a:prstGeom prst="rect">
            <a:avLst/>
          </a:prstGeom>
        </p:spPr>
      </p:pic>
      <p:pic>
        <p:nvPicPr>
          <p:cNvPr id="11" name="图片 10">
            <a:extLst>
              <a:ext uri="{FF2B5EF4-FFF2-40B4-BE49-F238E27FC236}">
                <a16:creationId xmlns:a16="http://schemas.microsoft.com/office/drawing/2014/main" id="{79A70489-3A44-DD72-E85B-C2BDF2C21677}"/>
              </a:ext>
            </a:extLst>
          </p:cNvPr>
          <p:cNvPicPr>
            <a:picLocks noChangeAspect="1"/>
          </p:cNvPicPr>
          <p:nvPr/>
        </p:nvPicPr>
        <p:blipFill>
          <a:blip r:embed="rId8"/>
          <a:stretch>
            <a:fillRect/>
          </a:stretch>
        </p:blipFill>
        <p:spPr>
          <a:xfrm>
            <a:off x="625624" y="3194198"/>
            <a:ext cx="3091398" cy="1775358"/>
          </a:xfrm>
          <a:prstGeom prst="rect">
            <a:avLst/>
          </a:prstGeom>
        </p:spPr>
      </p:pic>
      <p:pic>
        <p:nvPicPr>
          <p:cNvPr id="13" name="图片 12">
            <a:extLst>
              <a:ext uri="{FF2B5EF4-FFF2-40B4-BE49-F238E27FC236}">
                <a16:creationId xmlns:a16="http://schemas.microsoft.com/office/drawing/2014/main" id="{0C67EBC5-4E97-5553-601D-D6A9FF0748BF}"/>
              </a:ext>
            </a:extLst>
          </p:cNvPr>
          <p:cNvPicPr>
            <a:picLocks noChangeAspect="1"/>
          </p:cNvPicPr>
          <p:nvPr/>
        </p:nvPicPr>
        <p:blipFill>
          <a:blip r:embed="rId9"/>
          <a:stretch>
            <a:fillRect/>
          </a:stretch>
        </p:blipFill>
        <p:spPr>
          <a:xfrm>
            <a:off x="4550301" y="3202828"/>
            <a:ext cx="3091398" cy="1758098"/>
          </a:xfrm>
          <a:prstGeom prst="rect">
            <a:avLst/>
          </a:prstGeom>
        </p:spPr>
      </p:pic>
      <p:pic>
        <p:nvPicPr>
          <p:cNvPr id="15" name="图片 14">
            <a:extLst>
              <a:ext uri="{FF2B5EF4-FFF2-40B4-BE49-F238E27FC236}">
                <a16:creationId xmlns:a16="http://schemas.microsoft.com/office/drawing/2014/main" id="{8B84BAAE-8AEF-1E1B-8091-FDD6CE137DC4}"/>
              </a:ext>
            </a:extLst>
          </p:cNvPr>
          <p:cNvPicPr>
            <a:picLocks noChangeAspect="1"/>
          </p:cNvPicPr>
          <p:nvPr/>
        </p:nvPicPr>
        <p:blipFill>
          <a:blip r:embed="rId10"/>
          <a:stretch>
            <a:fillRect/>
          </a:stretch>
        </p:blipFill>
        <p:spPr>
          <a:xfrm>
            <a:off x="8354321" y="3248141"/>
            <a:ext cx="3091398" cy="1712785"/>
          </a:xfrm>
          <a:prstGeom prst="rect">
            <a:avLst/>
          </a:prstGeom>
        </p:spPr>
      </p:pic>
    </p:spTree>
    <p:extLst>
      <p:ext uri="{BB962C8B-B14F-4D97-AF65-F5344CB8AC3E}">
        <p14:creationId xmlns:p14="http://schemas.microsoft.com/office/powerpoint/2010/main" val="37816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参数调试</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—NMS</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18</a:t>
            </a:r>
            <a:endParaRPr lang="zh-CN" altLang="en-US" sz="4000" b="1" dirty="0">
              <a:latin typeface="+mn-ea"/>
            </a:endParaRPr>
          </a:p>
        </p:txBody>
      </p:sp>
      <p:sp>
        <p:nvSpPr>
          <p:cNvPr id="18" name="文本框 17">
            <a:extLst>
              <a:ext uri="{FF2B5EF4-FFF2-40B4-BE49-F238E27FC236}">
                <a16:creationId xmlns:a16="http://schemas.microsoft.com/office/drawing/2014/main" id="{960B6726-FB1F-B230-EE8D-9FBFCE4AE313}"/>
              </a:ext>
            </a:extLst>
          </p:cNvPr>
          <p:cNvSpPr txBox="1"/>
          <p:nvPr/>
        </p:nvSpPr>
        <p:spPr>
          <a:xfrm>
            <a:off x="1338145" y="2744667"/>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4.2.19 NMS=0%</a:t>
            </a:r>
            <a:endParaRPr lang="zh-CN" altLang="en-US" sz="1200" b="1"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83233C27-5051-301F-637D-0713BB9347DA}"/>
              </a:ext>
            </a:extLst>
          </p:cNvPr>
          <p:cNvPicPr>
            <a:picLocks noChangeAspect="1"/>
          </p:cNvPicPr>
          <p:nvPr/>
        </p:nvPicPr>
        <p:blipFill>
          <a:blip r:embed="rId2"/>
          <a:stretch>
            <a:fillRect/>
          </a:stretch>
        </p:blipFill>
        <p:spPr>
          <a:xfrm>
            <a:off x="4550301" y="966817"/>
            <a:ext cx="3091398" cy="1731029"/>
          </a:xfrm>
          <a:prstGeom prst="rect">
            <a:avLst/>
          </a:prstGeom>
        </p:spPr>
      </p:pic>
      <p:sp>
        <p:nvSpPr>
          <p:cNvPr id="21" name="文本框 20">
            <a:extLst>
              <a:ext uri="{FF2B5EF4-FFF2-40B4-BE49-F238E27FC236}">
                <a16:creationId xmlns:a16="http://schemas.microsoft.com/office/drawing/2014/main" id="{ACC62A8F-F7EB-4715-A788-6DA2F262E49F}"/>
              </a:ext>
            </a:extLst>
          </p:cNvPr>
          <p:cNvSpPr txBox="1"/>
          <p:nvPr/>
        </p:nvSpPr>
        <p:spPr>
          <a:xfrm>
            <a:off x="5262822" y="2749264"/>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4.2.20 NMS=20%</a:t>
            </a:r>
            <a:endParaRPr lang="zh-CN" altLang="en-US" sz="1200" b="1"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5285D911-6E93-D67B-7867-5862ADF9061B}"/>
              </a:ext>
            </a:extLst>
          </p:cNvPr>
          <p:cNvPicPr>
            <a:picLocks noChangeAspect="1"/>
          </p:cNvPicPr>
          <p:nvPr/>
        </p:nvPicPr>
        <p:blipFill>
          <a:blip r:embed="rId3"/>
          <a:stretch>
            <a:fillRect/>
          </a:stretch>
        </p:blipFill>
        <p:spPr>
          <a:xfrm>
            <a:off x="8354321" y="966817"/>
            <a:ext cx="3091398" cy="1731029"/>
          </a:xfrm>
          <a:prstGeom prst="rect">
            <a:avLst/>
          </a:prstGeom>
        </p:spPr>
      </p:pic>
      <p:sp>
        <p:nvSpPr>
          <p:cNvPr id="24" name="文本框 23">
            <a:extLst>
              <a:ext uri="{FF2B5EF4-FFF2-40B4-BE49-F238E27FC236}">
                <a16:creationId xmlns:a16="http://schemas.microsoft.com/office/drawing/2014/main" id="{17224F6E-067B-B930-89A2-45A63AE2996C}"/>
              </a:ext>
            </a:extLst>
          </p:cNvPr>
          <p:cNvSpPr txBox="1"/>
          <p:nvPr/>
        </p:nvSpPr>
        <p:spPr>
          <a:xfrm>
            <a:off x="9066842" y="2749265"/>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4.2.21 NMS=40%</a:t>
            </a:r>
            <a:endParaRPr lang="zh-CN" altLang="en-US" sz="1200" b="1"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A8C5E18E-F1A0-3020-CCAA-61777F31F75E}"/>
              </a:ext>
            </a:extLst>
          </p:cNvPr>
          <p:cNvSpPr txBox="1"/>
          <p:nvPr/>
        </p:nvSpPr>
        <p:spPr>
          <a:xfrm>
            <a:off x="1338145" y="5020896"/>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4.2.22 NMS=60%</a:t>
            </a:r>
            <a:endParaRPr lang="zh-CN" altLang="en-US" sz="12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37CF661-95EC-52BE-54AD-2A677DE11EDC}"/>
              </a:ext>
            </a:extLst>
          </p:cNvPr>
          <p:cNvSpPr txBox="1"/>
          <p:nvPr/>
        </p:nvSpPr>
        <p:spPr>
          <a:xfrm>
            <a:off x="5262822" y="5008876"/>
            <a:ext cx="16663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4.2.23 NMS=80%</a:t>
            </a:r>
            <a:endParaRPr lang="zh-CN" altLang="en-US" sz="1200" b="1"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32B4644E-C1E8-9B63-DB0D-467C7A024206}"/>
              </a:ext>
            </a:extLst>
          </p:cNvPr>
          <p:cNvSpPr txBox="1"/>
          <p:nvPr/>
        </p:nvSpPr>
        <p:spPr>
          <a:xfrm>
            <a:off x="9187499" y="5020896"/>
            <a:ext cx="178238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4.2.24 NMS=100%</a:t>
            </a:r>
            <a:endParaRPr lang="zh-CN" altLang="en-US" sz="12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9B6FFD7-E5D5-92C8-8BD4-5FBFF31DC2D7}"/>
              </a:ext>
            </a:extLst>
          </p:cNvPr>
          <p:cNvPicPr>
            <a:picLocks noChangeAspect="1"/>
          </p:cNvPicPr>
          <p:nvPr/>
        </p:nvPicPr>
        <p:blipFill>
          <a:blip r:embed="rId4"/>
          <a:stretch>
            <a:fillRect/>
          </a:stretch>
        </p:blipFill>
        <p:spPr>
          <a:xfrm>
            <a:off x="4554244" y="948196"/>
            <a:ext cx="3091398" cy="1712786"/>
          </a:xfrm>
          <a:prstGeom prst="rect">
            <a:avLst/>
          </a:prstGeom>
        </p:spPr>
      </p:pic>
      <p:pic>
        <p:nvPicPr>
          <p:cNvPr id="5" name="图片 4">
            <a:extLst>
              <a:ext uri="{FF2B5EF4-FFF2-40B4-BE49-F238E27FC236}">
                <a16:creationId xmlns:a16="http://schemas.microsoft.com/office/drawing/2014/main" id="{9334A333-2506-8959-EBE4-E85A489B5516}"/>
              </a:ext>
            </a:extLst>
          </p:cNvPr>
          <p:cNvPicPr>
            <a:picLocks noChangeAspect="1"/>
          </p:cNvPicPr>
          <p:nvPr/>
        </p:nvPicPr>
        <p:blipFill>
          <a:blip r:embed="rId5"/>
          <a:stretch>
            <a:fillRect/>
          </a:stretch>
        </p:blipFill>
        <p:spPr>
          <a:xfrm>
            <a:off x="8354322" y="966818"/>
            <a:ext cx="3091398" cy="1712786"/>
          </a:xfrm>
          <a:prstGeom prst="rect">
            <a:avLst/>
          </a:prstGeom>
        </p:spPr>
      </p:pic>
      <p:pic>
        <p:nvPicPr>
          <p:cNvPr id="7" name="图片 6">
            <a:extLst>
              <a:ext uri="{FF2B5EF4-FFF2-40B4-BE49-F238E27FC236}">
                <a16:creationId xmlns:a16="http://schemas.microsoft.com/office/drawing/2014/main" id="{81054176-ADF7-F72F-CCA6-0770CA86F502}"/>
              </a:ext>
            </a:extLst>
          </p:cNvPr>
          <p:cNvPicPr>
            <a:picLocks noChangeAspect="1"/>
          </p:cNvPicPr>
          <p:nvPr/>
        </p:nvPicPr>
        <p:blipFill>
          <a:blip r:embed="rId6"/>
          <a:stretch>
            <a:fillRect/>
          </a:stretch>
        </p:blipFill>
        <p:spPr>
          <a:xfrm>
            <a:off x="8354321" y="966818"/>
            <a:ext cx="3091398" cy="1712785"/>
          </a:xfrm>
          <a:prstGeom prst="rect">
            <a:avLst/>
          </a:prstGeom>
        </p:spPr>
      </p:pic>
      <p:pic>
        <p:nvPicPr>
          <p:cNvPr id="11" name="图片 10">
            <a:extLst>
              <a:ext uri="{FF2B5EF4-FFF2-40B4-BE49-F238E27FC236}">
                <a16:creationId xmlns:a16="http://schemas.microsoft.com/office/drawing/2014/main" id="{79A70489-3A44-DD72-E85B-C2BDF2C21677}"/>
              </a:ext>
            </a:extLst>
          </p:cNvPr>
          <p:cNvPicPr>
            <a:picLocks noChangeAspect="1"/>
          </p:cNvPicPr>
          <p:nvPr/>
        </p:nvPicPr>
        <p:blipFill>
          <a:blip r:embed="rId7"/>
          <a:stretch>
            <a:fillRect/>
          </a:stretch>
        </p:blipFill>
        <p:spPr>
          <a:xfrm>
            <a:off x="625624" y="3194198"/>
            <a:ext cx="3091398" cy="1775358"/>
          </a:xfrm>
          <a:prstGeom prst="rect">
            <a:avLst/>
          </a:prstGeom>
        </p:spPr>
      </p:pic>
      <p:pic>
        <p:nvPicPr>
          <p:cNvPr id="13" name="图片 12">
            <a:extLst>
              <a:ext uri="{FF2B5EF4-FFF2-40B4-BE49-F238E27FC236}">
                <a16:creationId xmlns:a16="http://schemas.microsoft.com/office/drawing/2014/main" id="{0C67EBC5-4E97-5553-601D-D6A9FF0748BF}"/>
              </a:ext>
            </a:extLst>
          </p:cNvPr>
          <p:cNvPicPr>
            <a:picLocks noChangeAspect="1"/>
          </p:cNvPicPr>
          <p:nvPr/>
        </p:nvPicPr>
        <p:blipFill>
          <a:blip r:embed="rId8"/>
          <a:stretch>
            <a:fillRect/>
          </a:stretch>
        </p:blipFill>
        <p:spPr>
          <a:xfrm>
            <a:off x="4550301" y="3202828"/>
            <a:ext cx="3091398" cy="1758098"/>
          </a:xfrm>
          <a:prstGeom prst="rect">
            <a:avLst/>
          </a:prstGeom>
        </p:spPr>
      </p:pic>
      <p:pic>
        <p:nvPicPr>
          <p:cNvPr id="15" name="图片 14">
            <a:extLst>
              <a:ext uri="{FF2B5EF4-FFF2-40B4-BE49-F238E27FC236}">
                <a16:creationId xmlns:a16="http://schemas.microsoft.com/office/drawing/2014/main" id="{8B84BAAE-8AEF-1E1B-8091-FDD6CE137DC4}"/>
              </a:ext>
            </a:extLst>
          </p:cNvPr>
          <p:cNvPicPr>
            <a:picLocks noChangeAspect="1"/>
          </p:cNvPicPr>
          <p:nvPr/>
        </p:nvPicPr>
        <p:blipFill>
          <a:blip r:embed="rId9"/>
          <a:stretch>
            <a:fillRect/>
          </a:stretch>
        </p:blipFill>
        <p:spPr>
          <a:xfrm>
            <a:off x="8354321" y="3248141"/>
            <a:ext cx="3091398" cy="1712785"/>
          </a:xfrm>
          <a:prstGeom prst="rect">
            <a:avLst/>
          </a:prstGeom>
        </p:spPr>
      </p:pic>
      <p:sp>
        <p:nvSpPr>
          <p:cNvPr id="2" name="文本框 1">
            <a:extLst>
              <a:ext uri="{FF2B5EF4-FFF2-40B4-BE49-F238E27FC236}">
                <a16:creationId xmlns:a16="http://schemas.microsoft.com/office/drawing/2014/main" id="{BB43701B-576F-AEB0-650B-EED6CE53B8D5}"/>
              </a:ext>
            </a:extLst>
          </p:cNvPr>
          <p:cNvSpPr txBox="1"/>
          <p:nvPr/>
        </p:nvSpPr>
        <p:spPr>
          <a:xfrm>
            <a:off x="529528" y="5699681"/>
            <a:ext cx="10702637"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置信度</a:t>
            </a:r>
            <a:r>
              <a:rPr lang="en-US" altLang="zh-CN" sz="2000" b="1" dirty="0">
                <a:latin typeface="微软雅黑" panose="020B0503020204020204" pitchFamily="34" charset="-122"/>
                <a:ea typeface="微软雅黑" panose="020B0503020204020204" pitchFamily="34" charset="-122"/>
              </a:rPr>
              <a:t>=0.15 </a:t>
            </a:r>
            <a:r>
              <a:rPr lang="en-US" altLang="zh-CN" sz="2000" b="1" i="1" dirty="0">
                <a:latin typeface="微软雅黑" panose="020B0503020204020204" pitchFamily="34" charset="-122"/>
                <a:ea typeface="微软雅黑" panose="020B0503020204020204" pitchFamily="34" charset="-122"/>
              </a:rPr>
              <a:t>NMS</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浮动</a:t>
            </a:r>
            <a:r>
              <a:rPr lang="en-US" altLang="zh-CN" sz="2000" b="1" i="1" dirty="0">
                <a:latin typeface="微软雅黑" panose="020B0503020204020204" pitchFamily="34" charset="-122"/>
                <a:ea typeface="微软雅黑" panose="020B0503020204020204" pitchFamily="34" charset="-122"/>
              </a:rPr>
              <a:t> epochs</a:t>
            </a:r>
            <a:r>
              <a:rPr lang="zh-CN" altLang="en-US" sz="2000" b="1" i="1" dirty="0">
                <a:latin typeface="微软雅黑" panose="020B0503020204020204" pitchFamily="34" charset="-122"/>
                <a:ea typeface="微软雅黑" panose="020B0503020204020204" pitchFamily="34" charset="-122"/>
              </a:rPr>
              <a:t>训练轮数</a:t>
            </a:r>
            <a:r>
              <a:rPr lang="en-US" altLang="zh-CN" sz="2000" b="1" i="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default(300) </a:t>
            </a:r>
          </a:p>
        </p:txBody>
      </p:sp>
      <p:pic>
        <p:nvPicPr>
          <p:cNvPr id="6" name="图片 5">
            <a:extLst>
              <a:ext uri="{FF2B5EF4-FFF2-40B4-BE49-F238E27FC236}">
                <a16:creationId xmlns:a16="http://schemas.microsoft.com/office/drawing/2014/main" id="{0BA6CED0-4332-068A-54B5-71071CB89AF6}"/>
              </a:ext>
            </a:extLst>
          </p:cNvPr>
          <p:cNvPicPr>
            <a:picLocks noChangeAspect="1"/>
          </p:cNvPicPr>
          <p:nvPr/>
        </p:nvPicPr>
        <p:blipFill>
          <a:blip r:embed="rId10"/>
          <a:stretch>
            <a:fillRect/>
          </a:stretch>
        </p:blipFill>
        <p:spPr>
          <a:xfrm>
            <a:off x="625624" y="912876"/>
            <a:ext cx="3091398" cy="1766728"/>
          </a:xfrm>
          <a:prstGeom prst="rect">
            <a:avLst/>
          </a:prstGeom>
        </p:spPr>
      </p:pic>
      <p:pic>
        <p:nvPicPr>
          <p:cNvPr id="12" name="图片 11">
            <a:extLst>
              <a:ext uri="{FF2B5EF4-FFF2-40B4-BE49-F238E27FC236}">
                <a16:creationId xmlns:a16="http://schemas.microsoft.com/office/drawing/2014/main" id="{B634AE04-774E-C865-0A54-3CE98E3C50F8}"/>
              </a:ext>
            </a:extLst>
          </p:cNvPr>
          <p:cNvPicPr>
            <a:picLocks noChangeAspect="1"/>
          </p:cNvPicPr>
          <p:nvPr/>
        </p:nvPicPr>
        <p:blipFill>
          <a:blip r:embed="rId11"/>
          <a:stretch>
            <a:fillRect/>
          </a:stretch>
        </p:blipFill>
        <p:spPr>
          <a:xfrm>
            <a:off x="4554245" y="937380"/>
            <a:ext cx="3091398" cy="1742223"/>
          </a:xfrm>
          <a:prstGeom prst="rect">
            <a:avLst/>
          </a:prstGeom>
        </p:spPr>
      </p:pic>
      <p:pic>
        <p:nvPicPr>
          <p:cNvPr id="17" name="图片 16">
            <a:extLst>
              <a:ext uri="{FF2B5EF4-FFF2-40B4-BE49-F238E27FC236}">
                <a16:creationId xmlns:a16="http://schemas.microsoft.com/office/drawing/2014/main" id="{25744DDF-C6B0-D0C1-7BA9-17CAEF6F0EE6}"/>
              </a:ext>
            </a:extLst>
          </p:cNvPr>
          <p:cNvPicPr>
            <a:picLocks noChangeAspect="1"/>
          </p:cNvPicPr>
          <p:nvPr/>
        </p:nvPicPr>
        <p:blipFill>
          <a:blip r:embed="rId12"/>
          <a:stretch>
            <a:fillRect/>
          </a:stretch>
        </p:blipFill>
        <p:spPr>
          <a:xfrm>
            <a:off x="8349768" y="958264"/>
            <a:ext cx="3095951" cy="1731030"/>
          </a:xfrm>
          <a:prstGeom prst="rect">
            <a:avLst/>
          </a:prstGeom>
        </p:spPr>
      </p:pic>
      <p:pic>
        <p:nvPicPr>
          <p:cNvPr id="22" name="图片 21">
            <a:extLst>
              <a:ext uri="{FF2B5EF4-FFF2-40B4-BE49-F238E27FC236}">
                <a16:creationId xmlns:a16="http://schemas.microsoft.com/office/drawing/2014/main" id="{F322E562-7EFF-0E54-C73C-3390374A51B2}"/>
              </a:ext>
            </a:extLst>
          </p:cNvPr>
          <p:cNvPicPr>
            <a:picLocks noChangeAspect="1"/>
          </p:cNvPicPr>
          <p:nvPr/>
        </p:nvPicPr>
        <p:blipFill>
          <a:blip r:embed="rId13"/>
          <a:stretch>
            <a:fillRect/>
          </a:stretch>
        </p:blipFill>
        <p:spPr>
          <a:xfrm>
            <a:off x="625625" y="3194199"/>
            <a:ext cx="3091398" cy="1731030"/>
          </a:xfrm>
          <a:prstGeom prst="rect">
            <a:avLst/>
          </a:prstGeom>
        </p:spPr>
      </p:pic>
      <p:pic>
        <p:nvPicPr>
          <p:cNvPr id="27" name="图片 26">
            <a:extLst>
              <a:ext uri="{FF2B5EF4-FFF2-40B4-BE49-F238E27FC236}">
                <a16:creationId xmlns:a16="http://schemas.microsoft.com/office/drawing/2014/main" id="{DE32674A-F654-4B8E-DBB4-D5C1618F5925}"/>
              </a:ext>
            </a:extLst>
          </p:cNvPr>
          <p:cNvPicPr>
            <a:picLocks noChangeAspect="1"/>
          </p:cNvPicPr>
          <p:nvPr/>
        </p:nvPicPr>
        <p:blipFill>
          <a:blip r:embed="rId14"/>
          <a:stretch>
            <a:fillRect/>
          </a:stretch>
        </p:blipFill>
        <p:spPr>
          <a:xfrm>
            <a:off x="4554244" y="3193676"/>
            <a:ext cx="3087455" cy="1767250"/>
          </a:xfrm>
          <a:prstGeom prst="rect">
            <a:avLst/>
          </a:prstGeom>
        </p:spPr>
      </p:pic>
      <p:pic>
        <p:nvPicPr>
          <p:cNvPr id="29" name="图片 28">
            <a:extLst>
              <a:ext uri="{FF2B5EF4-FFF2-40B4-BE49-F238E27FC236}">
                <a16:creationId xmlns:a16="http://schemas.microsoft.com/office/drawing/2014/main" id="{0807ECB5-84D1-018B-C95E-C44C27EDC442}"/>
              </a:ext>
            </a:extLst>
          </p:cNvPr>
          <p:cNvPicPr>
            <a:picLocks noChangeAspect="1"/>
          </p:cNvPicPr>
          <p:nvPr/>
        </p:nvPicPr>
        <p:blipFill>
          <a:blip r:embed="rId15"/>
          <a:stretch>
            <a:fillRect/>
          </a:stretch>
        </p:blipFill>
        <p:spPr>
          <a:xfrm>
            <a:off x="8354322" y="3248141"/>
            <a:ext cx="3091398" cy="1712786"/>
          </a:xfrm>
          <a:prstGeom prst="rect">
            <a:avLst/>
          </a:prstGeom>
        </p:spPr>
      </p:pic>
    </p:spTree>
    <p:extLst>
      <p:ext uri="{BB962C8B-B14F-4D97-AF65-F5344CB8AC3E}">
        <p14:creationId xmlns:p14="http://schemas.microsoft.com/office/powerpoint/2010/main" val="289334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参数调试</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rPr>
              <a:t>训练轮数</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19</a:t>
            </a:r>
            <a:endParaRPr lang="zh-CN" altLang="en-US" sz="4000" b="1" dirty="0">
              <a:latin typeface="+mn-ea"/>
            </a:endParaRPr>
          </a:p>
        </p:txBody>
      </p:sp>
      <p:sp>
        <p:nvSpPr>
          <p:cNvPr id="4" name="文本框 3">
            <a:extLst>
              <a:ext uri="{FF2B5EF4-FFF2-40B4-BE49-F238E27FC236}">
                <a16:creationId xmlns:a16="http://schemas.microsoft.com/office/drawing/2014/main" id="{38E00BF0-97DF-A950-DC0C-D625AEF693E3}"/>
              </a:ext>
            </a:extLst>
          </p:cNvPr>
          <p:cNvSpPr txBox="1"/>
          <p:nvPr/>
        </p:nvSpPr>
        <p:spPr>
          <a:xfrm>
            <a:off x="744681" y="950656"/>
            <a:ext cx="10702637"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置信度</a:t>
            </a:r>
            <a:r>
              <a:rPr lang="en-US" altLang="zh-CN" sz="2000" b="1" dirty="0">
                <a:latin typeface="微软雅黑" panose="020B0503020204020204" pitchFamily="34" charset="-122"/>
                <a:ea typeface="微软雅黑" panose="020B0503020204020204" pitchFamily="34" charset="-122"/>
              </a:rPr>
              <a:t>=0.15 </a:t>
            </a:r>
            <a:r>
              <a:rPr lang="en-US" altLang="zh-CN" sz="2000" b="1" i="1" dirty="0">
                <a:latin typeface="微软雅黑" panose="020B0503020204020204" pitchFamily="34" charset="-122"/>
                <a:ea typeface="微软雅黑" panose="020B0503020204020204" pitchFamily="34" charset="-122"/>
              </a:rPr>
              <a:t>NMS</a:t>
            </a:r>
            <a:r>
              <a:rPr lang="en-US" altLang="zh-CN" sz="2000" b="1" dirty="0">
                <a:latin typeface="微软雅黑" panose="020B0503020204020204" pitchFamily="34" charset="-122"/>
                <a:ea typeface="微软雅黑" panose="020B0503020204020204" pitchFamily="34" charset="-122"/>
              </a:rPr>
              <a:t>=20%</a:t>
            </a:r>
            <a:r>
              <a:rPr lang="en-US" altLang="zh-CN" sz="2000" b="1" i="1" dirty="0">
                <a:latin typeface="微软雅黑" panose="020B0503020204020204" pitchFamily="34" charset="-122"/>
                <a:ea typeface="微软雅黑" panose="020B0503020204020204" pitchFamily="34" charset="-122"/>
              </a:rPr>
              <a:t> epochs</a:t>
            </a:r>
            <a:r>
              <a:rPr lang="zh-CN" altLang="en-US" sz="2000" b="1" i="1" dirty="0">
                <a:latin typeface="微软雅黑" panose="020B0503020204020204" pitchFamily="34" charset="-122"/>
                <a:ea typeface="微软雅黑" panose="020B0503020204020204" pitchFamily="34" charset="-122"/>
              </a:rPr>
              <a:t>训练轮数</a:t>
            </a:r>
            <a:r>
              <a:rPr lang="en-US" altLang="zh-CN" sz="2000" b="1" i="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浮动（</a:t>
            </a:r>
            <a:r>
              <a:rPr lang="en-US" altLang="zh-CN" sz="2000" b="1" dirty="0">
                <a:latin typeface="微软雅黑" panose="020B0503020204020204" pitchFamily="34" charset="-122"/>
                <a:ea typeface="微软雅黑" panose="020B0503020204020204" pitchFamily="34" charset="-122"/>
              </a:rPr>
              <a:t>0-300</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74E3461-31D5-DB64-2426-7FFA87AEB91E}"/>
              </a:ext>
            </a:extLst>
          </p:cNvPr>
          <p:cNvPicPr>
            <a:picLocks noChangeAspect="1"/>
          </p:cNvPicPr>
          <p:nvPr/>
        </p:nvPicPr>
        <p:blipFill>
          <a:blip r:embed="rId2"/>
          <a:stretch>
            <a:fillRect/>
          </a:stretch>
        </p:blipFill>
        <p:spPr>
          <a:xfrm>
            <a:off x="1194632" y="1464322"/>
            <a:ext cx="9802734" cy="4572235"/>
          </a:xfrm>
          <a:prstGeom prst="rect">
            <a:avLst/>
          </a:prstGeom>
        </p:spPr>
      </p:pic>
      <p:sp>
        <p:nvSpPr>
          <p:cNvPr id="11" name="文本框 10">
            <a:extLst>
              <a:ext uri="{FF2B5EF4-FFF2-40B4-BE49-F238E27FC236}">
                <a16:creationId xmlns:a16="http://schemas.microsoft.com/office/drawing/2014/main" id="{7933099D-08E4-9C39-DB66-B03DC971A6E8}"/>
              </a:ext>
            </a:extLst>
          </p:cNvPr>
          <p:cNvSpPr txBox="1"/>
          <p:nvPr/>
        </p:nvSpPr>
        <p:spPr>
          <a:xfrm>
            <a:off x="4976895" y="6124807"/>
            <a:ext cx="22382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4.2.25 </a:t>
            </a:r>
            <a:r>
              <a:rPr lang="zh-CN" altLang="en-US" sz="1200" b="1" dirty="0">
                <a:latin typeface="微软雅黑" panose="020B0503020204020204" pitchFamily="34" charset="-122"/>
                <a:ea typeface="微软雅黑" panose="020B0503020204020204" pitchFamily="34" charset="-122"/>
              </a:rPr>
              <a:t>参数随训练轮数变化</a:t>
            </a:r>
          </a:p>
        </p:txBody>
      </p:sp>
    </p:spTree>
    <p:extLst>
      <p:ext uri="{BB962C8B-B14F-4D97-AF65-F5344CB8AC3E}">
        <p14:creationId xmlns:p14="http://schemas.microsoft.com/office/powerpoint/2010/main" val="270285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5ACFA43D-6DC4-2E4C-8983-DA0716BED8B9}"/>
              </a:ext>
            </a:extLst>
          </p:cNvPr>
          <p:cNvGrpSpPr/>
          <p:nvPr/>
        </p:nvGrpSpPr>
        <p:grpSpPr>
          <a:xfrm>
            <a:off x="614202" y="1164512"/>
            <a:ext cx="5122193" cy="1421703"/>
            <a:chOff x="1089689" y="1939883"/>
            <a:chExt cx="5122193" cy="1421703"/>
          </a:xfrm>
        </p:grpSpPr>
        <p:sp>
          <p:nvSpPr>
            <p:cNvPr id="43" name="矩形 48">
              <a:extLst>
                <a:ext uri="{FF2B5EF4-FFF2-40B4-BE49-F238E27FC236}">
                  <a16:creationId xmlns:a16="http://schemas.microsoft.com/office/drawing/2014/main" id="{6782FBFA-DDE5-7C4F-B09B-9E90CA23BC99}"/>
                </a:ext>
              </a:extLst>
            </p:cNvPr>
            <p:cNvSpPr/>
            <p:nvPr/>
          </p:nvSpPr>
          <p:spPr>
            <a:xfrm>
              <a:off x="2042218" y="2021347"/>
              <a:ext cx="4169664" cy="1340239"/>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问题分析</a:t>
              </a:r>
            </a:p>
            <a:p>
              <a:pPr>
                <a:lnSpc>
                  <a:spcPct val="150000"/>
                </a:lnSpc>
                <a:spcAft>
                  <a:spcPts val="1600"/>
                </a:spcAft>
              </a:pPr>
              <a:endParaRPr lang="zh-CN" altLang="en-US" sz="2400" b="1" spc="75" dirty="0">
                <a:solidFill>
                  <a:schemeClr val="bg1"/>
                </a:solidFill>
                <a:latin typeface="Microsoft YaHei" panose="020B0503020204020204" pitchFamily="34" charset="-122"/>
                <a:ea typeface="Microsoft YaHei" panose="020B0503020204020204" pitchFamily="34" charset="-122"/>
              </a:endParaRPr>
            </a:p>
          </p:txBody>
        </p:sp>
        <p:sp>
          <p:nvSpPr>
            <p:cNvPr id="49" name="矩形 48">
              <a:extLst>
                <a:ext uri="{FF2B5EF4-FFF2-40B4-BE49-F238E27FC236}">
                  <a16:creationId xmlns:a16="http://schemas.microsoft.com/office/drawing/2014/main" id="{CF0C93A8-0A1B-E947-848F-010E3C9504A5}"/>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01</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4" name="矩形 48">
              <a:extLst>
                <a:ext uri="{FF2B5EF4-FFF2-40B4-BE49-F238E27FC236}">
                  <a16:creationId xmlns:a16="http://schemas.microsoft.com/office/drawing/2014/main" id="{50124C24-AC56-884E-B3EA-DB36AC39E8A6}"/>
                </a:ext>
              </a:extLst>
            </p:cNvPr>
            <p:cNvSpPr/>
            <p:nvPr/>
          </p:nvSpPr>
          <p:spPr>
            <a:xfrm>
              <a:off x="2042219" y="2513110"/>
              <a:ext cx="3718502" cy="830997"/>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1.1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基本功能</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1.2</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问题拆分</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1.3</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拓展需求 </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p:txBody>
        </p:sp>
      </p:grpSp>
      <p:grpSp>
        <p:nvGrpSpPr>
          <p:cNvPr id="56" name="Group 55">
            <a:extLst>
              <a:ext uri="{FF2B5EF4-FFF2-40B4-BE49-F238E27FC236}">
                <a16:creationId xmlns:a16="http://schemas.microsoft.com/office/drawing/2014/main" id="{7AA408B7-9827-BE4C-B931-64BB1678FB3E}"/>
              </a:ext>
            </a:extLst>
          </p:cNvPr>
          <p:cNvGrpSpPr/>
          <p:nvPr/>
        </p:nvGrpSpPr>
        <p:grpSpPr>
          <a:xfrm>
            <a:off x="614202" y="2394108"/>
            <a:ext cx="5122193" cy="1158002"/>
            <a:chOff x="1089689" y="1939883"/>
            <a:chExt cx="5122193" cy="1158002"/>
          </a:xfrm>
        </p:grpSpPr>
        <p:sp>
          <p:nvSpPr>
            <p:cNvPr id="57" name="矩形 48">
              <a:extLst>
                <a:ext uri="{FF2B5EF4-FFF2-40B4-BE49-F238E27FC236}">
                  <a16:creationId xmlns:a16="http://schemas.microsoft.com/office/drawing/2014/main" id="{0CF07969-3A16-DC4F-9F01-80A05F7AEBA9}"/>
                </a:ext>
              </a:extLst>
            </p:cNvPr>
            <p:cNvSpPr/>
            <p:nvPr/>
          </p:nvSpPr>
          <p:spPr>
            <a:xfrm>
              <a:off x="2042218" y="2021347"/>
              <a:ext cx="4169664" cy="581057"/>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模型选择</a:t>
              </a:r>
            </a:p>
          </p:txBody>
        </p:sp>
        <p:sp>
          <p:nvSpPr>
            <p:cNvPr id="58" name="矩形 48">
              <a:extLst>
                <a:ext uri="{FF2B5EF4-FFF2-40B4-BE49-F238E27FC236}">
                  <a16:creationId xmlns:a16="http://schemas.microsoft.com/office/drawing/2014/main" id="{ABD1A8D5-134C-7946-AB8A-010CDFD1AF82}"/>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02</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9" name="矩形 48">
              <a:extLst>
                <a:ext uri="{FF2B5EF4-FFF2-40B4-BE49-F238E27FC236}">
                  <a16:creationId xmlns:a16="http://schemas.microsoft.com/office/drawing/2014/main" id="{0FF4E3D4-1671-0B4E-BA2B-96A9DA32AE8F}"/>
                </a:ext>
              </a:extLst>
            </p:cNvPr>
            <p:cNvSpPr/>
            <p:nvPr/>
          </p:nvSpPr>
          <p:spPr>
            <a:xfrm>
              <a:off x="2042219" y="2513110"/>
              <a:ext cx="3718502" cy="584775"/>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2.1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目标识别</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2.2</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球场定位</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p:txBody>
        </p:sp>
      </p:grpSp>
      <p:grpSp>
        <p:nvGrpSpPr>
          <p:cNvPr id="60" name="Group 59">
            <a:extLst>
              <a:ext uri="{FF2B5EF4-FFF2-40B4-BE49-F238E27FC236}">
                <a16:creationId xmlns:a16="http://schemas.microsoft.com/office/drawing/2014/main" id="{12810BF3-EAB5-0846-BADC-80006DE0E808}"/>
              </a:ext>
            </a:extLst>
          </p:cNvPr>
          <p:cNvGrpSpPr/>
          <p:nvPr/>
        </p:nvGrpSpPr>
        <p:grpSpPr>
          <a:xfrm>
            <a:off x="614202" y="3429000"/>
            <a:ext cx="5122193" cy="1158002"/>
            <a:chOff x="1089689" y="1939883"/>
            <a:chExt cx="5122193" cy="1158002"/>
          </a:xfrm>
        </p:grpSpPr>
        <p:sp>
          <p:nvSpPr>
            <p:cNvPr id="61" name="矩形 48">
              <a:extLst>
                <a:ext uri="{FF2B5EF4-FFF2-40B4-BE49-F238E27FC236}">
                  <a16:creationId xmlns:a16="http://schemas.microsoft.com/office/drawing/2014/main" id="{7ECEFBF2-7CDB-9F4F-B7FA-A9BEAE0C9D08}"/>
                </a:ext>
              </a:extLst>
            </p:cNvPr>
            <p:cNvSpPr/>
            <p:nvPr/>
          </p:nvSpPr>
          <p:spPr>
            <a:xfrm>
              <a:off x="2042218" y="2021347"/>
              <a:ext cx="4169664" cy="581057"/>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数据收集</a:t>
              </a:r>
            </a:p>
          </p:txBody>
        </p:sp>
        <p:sp>
          <p:nvSpPr>
            <p:cNvPr id="62" name="矩形 48">
              <a:extLst>
                <a:ext uri="{FF2B5EF4-FFF2-40B4-BE49-F238E27FC236}">
                  <a16:creationId xmlns:a16="http://schemas.microsoft.com/office/drawing/2014/main" id="{1FE471C0-7374-9344-86A0-8050A01259AA}"/>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03</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3" name="矩形 48">
              <a:extLst>
                <a:ext uri="{FF2B5EF4-FFF2-40B4-BE49-F238E27FC236}">
                  <a16:creationId xmlns:a16="http://schemas.microsoft.com/office/drawing/2014/main" id="{72AE6DC2-C7DC-6642-9998-FF558488922E}"/>
                </a:ext>
              </a:extLst>
            </p:cNvPr>
            <p:cNvSpPr/>
            <p:nvPr/>
          </p:nvSpPr>
          <p:spPr>
            <a:xfrm>
              <a:off x="2042219" y="2513110"/>
              <a:ext cx="3718502" cy="584775"/>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3.1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数据爬取与规范化</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3.2</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整理数据集并标签</a:t>
              </a:r>
            </a:p>
          </p:txBody>
        </p:sp>
      </p:grpSp>
      <p:grpSp>
        <p:nvGrpSpPr>
          <p:cNvPr id="2" name="Group 59">
            <a:extLst>
              <a:ext uri="{FF2B5EF4-FFF2-40B4-BE49-F238E27FC236}">
                <a16:creationId xmlns:a16="http://schemas.microsoft.com/office/drawing/2014/main" id="{3277C5C0-8EE4-89B9-B757-BFB9AF707EEB}"/>
              </a:ext>
            </a:extLst>
          </p:cNvPr>
          <p:cNvGrpSpPr/>
          <p:nvPr/>
        </p:nvGrpSpPr>
        <p:grpSpPr>
          <a:xfrm>
            <a:off x="614202" y="4393736"/>
            <a:ext cx="5122193" cy="1404224"/>
            <a:chOff x="1089689" y="1939883"/>
            <a:chExt cx="5122193" cy="1404224"/>
          </a:xfrm>
        </p:grpSpPr>
        <p:sp>
          <p:nvSpPr>
            <p:cNvPr id="3" name="矩形 48">
              <a:extLst>
                <a:ext uri="{FF2B5EF4-FFF2-40B4-BE49-F238E27FC236}">
                  <a16:creationId xmlns:a16="http://schemas.microsoft.com/office/drawing/2014/main" id="{DF1792AC-AAF4-487F-45B4-9237B07120C3}"/>
                </a:ext>
              </a:extLst>
            </p:cNvPr>
            <p:cNvSpPr/>
            <p:nvPr/>
          </p:nvSpPr>
          <p:spPr>
            <a:xfrm>
              <a:off x="2042218" y="2021347"/>
              <a:ext cx="4169664" cy="581057"/>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调参并优化</a:t>
              </a:r>
            </a:p>
          </p:txBody>
        </p:sp>
        <p:sp>
          <p:nvSpPr>
            <p:cNvPr id="4" name="矩形 48">
              <a:extLst>
                <a:ext uri="{FF2B5EF4-FFF2-40B4-BE49-F238E27FC236}">
                  <a16:creationId xmlns:a16="http://schemas.microsoft.com/office/drawing/2014/main" id="{F1B1F0FF-D10A-DF49-6700-E1B8DF1BD11D}"/>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04</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 name="矩形 48">
              <a:extLst>
                <a:ext uri="{FF2B5EF4-FFF2-40B4-BE49-F238E27FC236}">
                  <a16:creationId xmlns:a16="http://schemas.microsoft.com/office/drawing/2014/main" id="{2AE6B062-CD51-37AA-3507-3BDA6FAB60AF}"/>
                </a:ext>
              </a:extLst>
            </p:cNvPr>
            <p:cNvSpPr/>
            <p:nvPr/>
          </p:nvSpPr>
          <p:spPr>
            <a:xfrm>
              <a:off x="2042219" y="2513110"/>
              <a:ext cx="3718502" cy="830997"/>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4.1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超参数说明</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4.2</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调参过程</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4.3</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优化过程</a:t>
              </a:r>
            </a:p>
          </p:txBody>
        </p:sp>
      </p:grpSp>
      <p:grpSp>
        <p:nvGrpSpPr>
          <p:cNvPr id="6" name="Group 59">
            <a:extLst>
              <a:ext uri="{FF2B5EF4-FFF2-40B4-BE49-F238E27FC236}">
                <a16:creationId xmlns:a16="http://schemas.microsoft.com/office/drawing/2014/main" id="{02533ECB-36C7-7E95-D7C4-0075D2C2A506}"/>
              </a:ext>
            </a:extLst>
          </p:cNvPr>
          <p:cNvGrpSpPr/>
          <p:nvPr/>
        </p:nvGrpSpPr>
        <p:grpSpPr>
          <a:xfrm>
            <a:off x="3651563" y="1158662"/>
            <a:ext cx="5122193" cy="1158002"/>
            <a:chOff x="1089689" y="1939883"/>
            <a:chExt cx="5122193" cy="1158002"/>
          </a:xfrm>
        </p:grpSpPr>
        <p:sp>
          <p:nvSpPr>
            <p:cNvPr id="7" name="矩形 48">
              <a:extLst>
                <a:ext uri="{FF2B5EF4-FFF2-40B4-BE49-F238E27FC236}">
                  <a16:creationId xmlns:a16="http://schemas.microsoft.com/office/drawing/2014/main" id="{CB3202C9-F46F-8F4B-71E4-03F7D1CC394C}"/>
                </a:ext>
              </a:extLst>
            </p:cNvPr>
            <p:cNvSpPr/>
            <p:nvPr/>
          </p:nvSpPr>
          <p:spPr>
            <a:xfrm>
              <a:off x="2042218" y="2021347"/>
              <a:ext cx="4169664" cy="581057"/>
            </a:xfrm>
            <a:prstGeom prst="rect">
              <a:avLst/>
            </a:prstGeom>
          </p:spPr>
          <p:txBody>
            <a:bodyPr wrap="square">
              <a:spAutoFit/>
            </a:bodyPr>
            <a:lstStyle/>
            <a:p>
              <a:pPr>
                <a:lnSpc>
                  <a:spcPct val="150000"/>
                </a:lnSpc>
                <a:spcAft>
                  <a:spcPts val="1600"/>
                </a:spcAft>
              </a:pPr>
              <a:r>
                <a:rPr lang="zh-CN" altLang="en-US" sz="2400" b="1" spc="75" dirty="0">
                  <a:solidFill>
                    <a:schemeClr val="bg1"/>
                  </a:solidFill>
                  <a:latin typeface="Microsoft YaHei" panose="020B0503020204020204" pitchFamily="34" charset="-122"/>
                  <a:ea typeface="Microsoft YaHei" panose="020B0503020204020204" pitchFamily="34" charset="-122"/>
                </a:rPr>
                <a:t>结果展示</a:t>
              </a:r>
            </a:p>
          </p:txBody>
        </p:sp>
        <p:sp>
          <p:nvSpPr>
            <p:cNvPr id="8" name="矩形 48">
              <a:extLst>
                <a:ext uri="{FF2B5EF4-FFF2-40B4-BE49-F238E27FC236}">
                  <a16:creationId xmlns:a16="http://schemas.microsoft.com/office/drawing/2014/main" id="{6A27A230-23B5-90D3-AC3D-AFDF3E86EF58}"/>
                </a:ext>
              </a:extLst>
            </p:cNvPr>
            <p:cNvSpPr/>
            <p:nvPr/>
          </p:nvSpPr>
          <p:spPr>
            <a:xfrm>
              <a:off x="1089689" y="1939883"/>
              <a:ext cx="1362456" cy="743986"/>
            </a:xfrm>
            <a:prstGeom prst="rect">
              <a:avLst/>
            </a:prstGeom>
          </p:spPr>
          <p:txBody>
            <a:bodyPr wrap="square">
              <a:spAutoFit/>
            </a:bodyPr>
            <a:lstStyle/>
            <a:p>
              <a:pPr>
                <a:lnSpc>
                  <a:spcPct val="150000"/>
                </a:lnSpc>
                <a:spcAft>
                  <a:spcPts val="1600"/>
                </a:spcAft>
              </a:pPr>
              <a:r>
                <a:rPr lang="en-US" altLang="zh-Hans" sz="32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05</a:t>
              </a:r>
              <a:endParaRPr lang="zh-CN" altLang="en-US" sz="3600" b="1" spc="75"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 name="矩形 48">
              <a:extLst>
                <a:ext uri="{FF2B5EF4-FFF2-40B4-BE49-F238E27FC236}">
                  <a16:creationId xmlns:a16="http://schemas.microsoft.com/office/drawing/2014/main" id="{EF933A57-9EF3-3116-E1A8-8951F3E5A095}"/>
                </a:ext>
              </a:extLst>
            </p:cNvPr>
            <p:cNvSpPr/>
            <p:nvPr/>
          </p:nvSpPr>
          <p:spPr>
            <a:xfrm>
              <a:off x="2042219" y="2513110"/>
              <a:ext cx="3718502" cy="584775"/>
            </a:xfrm>
            <a:prstGeom prst="rect">
              <a:avLst/>
            </a:prstGeom>
          </p:spPr>
          <p:txBody>
            <a:bodyPr wrap="square">
              <a:spAutoFit/>
            </a:bodyPr>
            <a:lstStyle/>
            <a:p>
              <a:r>
                <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rPr>
                <a:t>5.1</a:t>
              </a:r>
              <a:r>
                <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rPr>
                <a:t>训练结果展示</a:t>
              </a:r>
              <a:endParaRPr lang="en-US" altLang="zh-CN" sz="1600" b="1" i="1" spc="75" dirty="0">
                <a:solidFill>
                  <a:schemeClr val="bg1">
                    <a:lumMod val="95000"/>
                  </a:schemeClr>
                </a:solidFill>
                <a:latin typeface="Microsoft YaHei" panose="020B0503020204020204" pitchFamily="34" charset="-122"/>
                <a:ea typeface="Microsoft YaHei" panose="020B0503020204020204" pitchFamily="34" charset="-122"/>
              </a:endParaRPr>
            </a:p>
            <a:p>
              <a:endParaRPr lang="zh-CN" altLang="en-US" sz="1600" b="1" i="1" spc="75" dirty="0">
                <a:solidFill>
                  <a:schemeClr val="bg1">
                    <a:lumMod val="95000"/>
                  </a:schemeClr>
                </a:solidFill>
                <a:latin typeface="Microsoft YaHei" panose="020B0503020204020204" pitchFamily="34" charset="-122"/>
                <a:ea typeface="Microsoft YaHei" panose="020B0503020204020204" pitchFamily="34" charset="-122"/>
              </a:endParaRPr>
            </a:p>
          </p:txBody>
        </p:sp>
      </p:grpSp>
      <p:sp>
        <p:nvSpPr>
          <p:cNvPr id="10" name="文本框 9">
            <a:extLst>
              <a:ext uri="{FF2B5EF4-FFF2-40B4-BE49-F238E27FC236}">
                <a16:creationId xmlns:a16="http://schemas.microsoft.com/office/drawing/2014/main" id="{687A8B5E-E050-3EA7-322E-B80CE9CFC0B7}"/>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2</a:t>
            </a:r>
            <a:endParaRPr lang="zh-CN" altLang="en-US" sz="4000" b="1" dirty="0">
              <a:latin typeface="+mn-ea"/>
            </a:endParaRPr>
          </a:p>
        </p:txBody>
      </p:sp>
    </p:spTree>
    <p:extLst>
      <p:ext uri="{BB962C8B-B14F-4D97-AF65-F5344CB8AC3E}">
        <p14:creationId xmlns:p14="http://schemas.microsoft.com/office/powerpoint/2010/main" val="963708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参数调试</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遇到的意料之外的情况</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20</a:t>
            </a:r>
            <a:endParaRPr lang="zh-CN" altLang="en-US" sz="4000" b="1" dirty="0">
              <a:latin typeface="+mn-ea"/>
            </a:endParaRPr>
          </a:p>
        </p:txBody>
      </p:sp>
      <p:pic>
        <p:nvPicPr>
          <p:cNvPr id="3" name="图片 2" descr="表格&#10;&#10;描述已自动生成">
            <a:extLst>
              <a:ext uri="{FF2B5EF4-FFF2-40B4-BE49-F238E27FC236}">
                <a16:creationId xmlns:a16="http://schemas.microsoft.com/office/drawing/2014/main" id="{3DBF7DB7-7548-985C-B6FF-DFF101B65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982" y="820335"/>
            <a:ext cx="6671820" cy="5143500"/>
          </a:xfrm>
          <a:prstGeom prst="rect">
            <a:avLst/>
          </a:prstGeom>
        </p:spPr>
      </p:pic>
      <p:sp>
        <p:nvSpPr>
          <p:cNvPr id="5" name="文本框 4">
            <a:extLst>
              <a:ext uri="{FF2B5EF4-FFF2-40B4-BE49-F238E27FC236}">
                <a16:creationId xmlns:a16="http://schemas.microsoft.com/office/drawing/2014/main" id="{9B0F7858-E3C9-1458-0FBD-7210C39EA667}"/>
              </a:ext>
            </a:extLst>
          </p:cNvPr>
          <p:cNvSpPr txBox="1"/>
          <p:nvPr/>
        </p:nvSpPr>
        <p:spPr>
          <a:xfrm>
            <a:off x="2694788" y="5930907"/>
            <a:ext cx="22382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4.2.26 loss</a:t>
            </a:r>
            <a:r>
              <a:rPr lang="zh-CN" altLang="en-US" sz="1200" b="1" dirty="0">
                <a:latin typeface="微软雅黑" panose="020B0503020204020204" pitchFamily="34" charset="-122"/>
                <a:ea typeface="微软雅黑" panose="020B0503020204020204" pitchFamily="34" charset="-122"/>
              </a:rPr>
              <a:t>值变为</a:t>
            </a:r>
            <a:r>
              <a:rPr lang="en-US" altLang="zh-CN" sz="1200" b="1" dirty="0">
                <a:latin typeface="微软雅黑" panose="020B0503020204020204" pitchFamily="34" charset="-122"/>
                <a:ea typeface="微软雅黑" panose="020B0503020204020204" pitchFamily="34" charset="-122"/>
              </a:rPr>
              <a:t>nan</a:t>
            </a:r>
            <a:endParaRPr lang="zh-CN" altLang="en-US" sz="1200" b="1" dirty="0">
              <a:latin typeface="微软雅黑" panose="020B0503020204020204" pitchFamily="34" charset="-122"/>
              <a:ea typeface="微软雅黑" panose="020B0503020204020204" pitchFamily="34" charset="-122"/>
            </a:endParaRPr>
          </a:p>
        </p:txBody>
      </p:sp>
      <p:pic>
        <p:nvPicPr>
          <p:cNvPr id="9" name="图片 8" descr="图形用户界面, 文本, 应用程序, 电子邮件&#10;&#10;描述已自动生成">
            <a:extLst>
              <a:ext uri="{FF2B5EF4-FFF2-40B4-BE49-F238E27FC236}">
                <a16:creationId xmlns:a16="http://schemas.microsoft.com/office/drawing/2014/main" id="{02761275-8746-2D9F-DAA1-6A1718554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148" y="2495107"/>
            <a:ext cx="4734711" cy="2637317"/>
          </a:xfrm>
          <a:prstGeom prst="rect">
            <a:avLst/>
          </a:prstGeom>
        </p:spPr>
      </p:pic>
      <p:sp>
        <p:nvSpPr>
          <p:cNvPr id="11" name="文本框 10">
            <a:extLst>
              <a:ext uri="{FF2B5EF4-FFF2-40B4-BE49-F238E27FC236}">
                <a16:creationId xmlns:a16="http://schemas.microsoft.com/office/drawing/2014/main" id="{B5E1E231-826A-B4ED-71E7-5D7946282EA4}"/>
              </a:ext>
            </a:extLst>
          </p:cNvPr>
          <p:cNvSpPr txBox="1"/>
          <p:nvPr/>
        </p:nvSpPr>
        <p:spPr>
          <a:xfrm>
            <a:off x="7223454" y="1985558"/>
            <a:ext cx="1261328" cy="400110"/>
          </a:xfrm>
          <a:prstGeom prst="rect">
            <a:avLst/>
          </a:prstGeom>
          <a:noFill/>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解决方案</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A474AE4-E4B2-AB6C-BB06-F9FCEBFAE1AD}"/>
              </a:ext>
            </a:extLst>
          </p:cNvPr>
          <p:cNvSpPr txBox="1"/>
          <p:nvPr/>
        </p:nvSpPr>
        <p:spPr>
          <a:xfrm>
            <a:off x="8071346" y="5241863"/>
            <a:ext cx="3254314"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4.2.27 </a:t>
            </a:r>
            <a:r>
              <a:rPr lang="zh-CN" altLang="en-US" sz="1200" b="1" dirty="0">
                <a:latin typeface="微软雅黑" panose="020B0503020204020204" pitchFamily="34" charset="-122"/>
                <a:ea typeface="微软雅黑" panose="020B0503020204020204" pitchFamily="34" charset="-122"/>
              </a:rPr>
              <a:t>根据</a:t>
            </a:r>
            <a:r>
              <a:rPr lang="en-US" altLang="zh-CN" sz="1200" b="1" dirty="0" err="1">
                <a:latin typeface="微软雅黑" panose="020B0503020204020204" pitchFamily="34" charset="-122"/>
                <a:ea typeface="微软雅黑" panose="020B0503020204020204" pitchFamily="34" charset="-122"/>
              </a:rPr>
              <a:t>mindspore</a:t>
            </a:r>
            <a:r>
              <a:rPr lang="zh-CN" altLang="en-US" sz="1200" b="1" dirty="0">
                <a:latin typeface="微软雅黑" panose="020B0503020204020204" pitchFamily="34" charset="-122"/>
                <a:ea typeface="微软雅黑" panose="020B0503020204020204" pitchFamily="34" charset="-122"/>
              </a:rPr>
              <a:t>文档进行参数调优</a:t>
            </a:r>
          </a:p>
        </p:txBody>
      </p:sp>
    </p:spTree>
    <p:extLst>
      <p:ext uri="{BB962C8B-B14F-4D97-AF65-F5344CB8AC3E}">
        <p14:creationId xmlns:p14="http://schemas.microsoft.com/office/powerpoint/2010/main" val="2832350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模型优化</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注意力机制</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21</a:t>
            </a:r>
            <a:endParaRPr lang="zh-CN" altLang="en-US" sz="4000" b="1" dirty="0">
              <a:latin typeface="+mn-ea"/>
            </a:endParaRPr>
          </a:p>
        </p:txBody>
      </p:sp>
      <p:pic>
        <p:nvPicPr>
          <p:cNvPr id="3" name="图片 2">
            <a:extLst>
              <a:ext uri="{FF2B5EF4-FFF2-40B4-BE49-F238E27FC236}">
                <a16:creationId xmlns:a16="http://schemas.microsoft.com/office/drawing/2014/main" id="{FA6CCC26-DBF2-31DD-79E4-FD9FD56CC2C1}"/>
              </a:ext>
            </a:extLst>
          </p:cNvPr>
          <p:cNvPicPr>
            <a:picLocks noChangeAspect="1"/>
          </p:cNvPicPr>
          <p:nvPr/>
        </p:nvPicPr>
        <p:blipFill>
          <a:blip r:embed="rId2"/>
          <a:stretch>
            <a:fillRect/>
          </a:stretch>
        </p:blipFill>
        <p:spPr>
          <a:xfrm>
            <a:off x="91615" y="1991631"/>
            <a:ext cx="6394779" cy="4019757"/>
          </a:xfrm>
          <a:prstGeom prst="rect">
            <a:avLst/>
          </a:prstGeom>
        </p:spPr>
      </p:pic>
      <p:sp>
        <p:nvSpPr>
          <p:cNvPr id="5" name="文本框 4">
            <a:extLst>
              <a:ext uri="{FF2B5EF4-FFF2-40B4-BE49-F238E27FC236}">
                <a16:creationId xmlns:a16="http://schemas.microsoft.com/office/drawing/2014/main" id="{D2542330-F9A3-5022-345C-6805C03EA82A}"/>
              </a:ext>
            </a:extLst>
          </p:cNvPr>
          <p:cNvSpPr txBox="1"/>
          <p:nvPr/>
        </p:nvSpPr>
        <p:spPr>
          <a:xfrm>
            <a:off x="744681" y="950656"/>
            <a:ext cx="10702637" cy="1323439"/>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注意力机制（</a:t>
            </a:r>
            <a:r>
              <a:rPr lang="en-US" altLang="zh-CN" sz="2000" b="1" dirty="0">
                <a:latin typeface="微软雅黑" panose="020B0503020204020204" pitchFamily="34" charset="-122"/>
                <a:ea typeface="微软雅黑" panose="020B0503020204020204" pitchFamily="34" charset="-122"/>
              </a:rPr>
              <a:t>Attention Mechanism</a:t>
            </a:r>
            <a:r>
              <a:rPr lang="zh-CN" altLang="en-US" sz="2000" b="1" dirty="0">
                <a:latin typeface="微软雅黑" panose="020B0503020204020204" pitchFamily="34" charset="-122"/>
                <a:ea typeface="微软雅黑" panose="020B0503020204020204" pitchFamily="34" charset="-122"/>
              </a:rPr>
              <a:t>）源于对人类视觉的研究。注意力机制主要有两个方面：决定需要关注输入的哪部分；分配有限的信息处理资源给重要的部分。</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通道域注意力方法：</a:t>
            </a:r>
            <a:r>
              <a:rPr lang="en-US" altLang="zh-CN" sz="2000" b="1" dirty="0">
                <a:latin typeface="微软雅黑" panose="020B0503020204020204" pitchFamily="34" charset="-122"/>
                <a:ea typeface="微软雅黑" panose="020B0503020204020204" pitchFamily="34" charset="-122"/>
              </a:rPr>
              <a:t>SE</a:t>
            </a:r>
            <a:endParaRPr lang="zh-CN" altLang="en-US" sz="2000" b="1" dirty="0">
              <a:latin typeface="微软雅黑" panose="020B0503020204020204" pitchFamily="34" charset="-122"/>
              <a:ea typeface="微软雅黑" panose="020B0503020204020204" pitchFamily="34" charset="-122"/>
            </a:endParaRPr>
          </a:p>
          <a:p>
            <a:endParaRPr lang="en-US" altLang="zh-CN" sz="2000" b="1" dirty="0">
              <a:solidFill>
                <a:srgbClr val="0070C0"/>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4DBCFB3C-4937-F80C-8B33-B4CB332AC5F2}"/>
              </a:ext>
            </a:extLst>
          </p:cNvPr>
          <p:cNvPicPr>
            <a:picLocks noChangeAspect="1"/>
          </p:cNvPicPr>
          <p:nvPr/>
        </p:nvPicPr>
        <p:blipFill>
          <a:blip r:embed="rId3"/>
          <a:stretch>
            <a:fillRect/>
          </a:stretch>
        </p:blipFill>
        <p:spPr>
          <a:xfrm>
            <a:off x="7107418" y="3353775"/>
            <a:ext cx="4890581" cy="1295467"/>
          </a:xfrm>
          <a:prstGeom prst="rect">
            <a:avLst/>
          </a:prstGeom>
        </p:spPr>
      </p:pic>
      <p:sp>
        <p:nvSpPr>
          <p:cNvPr id="14" name="文本框 13">
            <a:extLst>
              <a:ext uri="{FF2B5EF4-FFF2-40B4-BE49-F238E27FC236}">
                <a16:creationId xmlns:a16="http://schemas.microsoft.com/office/drawing/2014/main" id="{A5B23F0F-70B8-F6A7-E86E-9B1568462D97}"/>
              </a:ext>
            </a:extLst>
          </p:cNvPr>
          <p:cNvSpPr txBox="1"/>
          <p:nvPr/>
        </p:nvSpPr>
        <p:spPr>
          <a:xfrm>
            <a:off x="2169900" y="6069406"/>
            <a:ext cx="22382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4.2.27 SE</a:t>
            </a:r>
            <a:r>
              <a:rPr lang="zh-CN" altLang="en-US" sz="1200" b="1" dirty="0">
                <a:latin typeface="微软雅黑" panose="020B0503020204020204" pitchFamily="34" charset="-122"/>
                <a:ea typeface="微软雅黑" panose="020B0503020204020204" pitchFamily="34" charset="-122"/>
              </a:rPr>
              <a:t>代码</a:t>
            </a:r>
          </a:p>
        </p:txBody>
      </p:sp>
      <p:sp>
        <p:nvSpPr>
          <p:cNvPr id="15" name="文本框 14">
            <a:extLst>
              <a:ext uri="{FF2B5EF4-FFF2-40B4-BE49-F238E27FC236}">
                <a16:creationId xmlns:a16="http://schemas.microsoft.com/office/drawing/2014/main" id="{3EC0FDD0-F446-9C13-11E6-45464C8438A1}"/>
              </a:ext>
            </a:extLst>
          </p:cNvPr>
          <p:cNvSpPr txBox="1"/>
          <p:nvPr/>
        </p:nvSpPr>
        <p:spPr>
          <a:xfrm>
            <a:off x="8433604" y="4803856"/>
            <a:ext cx="22382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4.2.28 </a:t>
            </a:r>
            <a:r>
              <a:rPr lang="zh-CN" altLang="en-US" sz="1200" b="1" dirty="0">
                <a:latin typeface="微软雅黑" panose="020B0503020204020204" pitchFamily="34" charset="-122"/>
                <a:ea typeface="微软雅黑" panose="020B0503020204020204" pitchFamily="34" charset="-122"/>
              </a:rPr>
              <a:t>比较实验</a:t>
            </a:r>
          </a:p>
        </p:txBody>
      </p:sp>
      <p:sp>
        <p:nvSpPr>
          <p:cNvPr id="4" name="文本框 3">
            <a:extLst>
              <a:ext uri="{FF2B5EF4-FFF2-40B4-BE49-F238E27FC236}">
                <a16:creationId xmlns:a16="http://schemas.microsoft.com/office/drawing/2014/main" id="{A589FF62-90F7-FF12-4615-939F07E01EBF}"/>
              </a:ext>
            </a:extLst>
          </p:cNvPr>
          <p:cNvSpPr txBox="1"/>
          <p:nvPr/>
        </p:nvSpPr>
        <p:spPr>
          <a:xfrm>
            <a:off x="6861463" y="5728922"/>
            <a:ext cx="5382490" cy="1200329"/>
          </a:xfrm>
          <a:prstGeom prst="rect">
            <a:avLst/>
          </a:prstGeom>
          <a:noFill/>
        </p:spPr>
        <p:txBody>
          <a:bodyPr wrap="square">
            <a:spAutoFit/>
          </a:bodyPr>
          <a:lstStyle/>
          <a:p>
            <a:r>
              <a:rPr lang="en-US" altLang="zh-CN" b="1" i="1" dirty="0" err="1">
                <a:solidFill>
                  <a:srgbClr val="000000"/>
                </a:solidFill>
                <a:effectLst/>
                <a:latin typeface="Open Sans" panose="020B0604020202020204" pitchFamily="34" charset="0"/>
              </a:rPr>
              <a:t>Jie</a:t>
            </a:r>
            <a:r>
              <a:rPr lang="en-US" altLang="zh-CN" b="1" i="1" dirty="0">
                <a:solidFill>
                  <a:srgbClr val="000000"/>
                </a:solidFill>
                <a:effectLst/>
                <a:latin typeface="Open Sans" panose="020B0604020202020204" pitchFamily="34" charset="0"/>
              </a:rPr>
              <a:t> Hu, Li Shen, Gang Sun; Proceedings of the IEEE Conference on Computer Vision and Pattern Recognition (CVPR), 2018, pp. 7132-7141</a:t>
            </a:r>
            <a:endParaRPr lang="zh-CN" altLang="en-US" b="1" i="1" dirty="0"/>
          </a:p>
        </p:txBody>
      </p:sp>
    </p:spTree>
    <p:extLst>
      <p:ext uri="{BB962C8B-B14F-4D97-AF65-F5344CB8AC3E}">
        <p14:creationId xmlns:p14="http://schemas.microsoft.com/office/powerpoint/2010/main" val="1603733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FIVE</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05</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906851"/>
          </a:xfrm>
          <a:prstGeom prst="rect">
            <a:avLst/>
          </a:prstGeom>
          <a:noFill/>
        </p:spPr>
        <p:txBody>
          <a:bodyPr wrap="square" rtlCol="0">
            <a:spAutoFit/>
          </a:bodyPr>
          <a:lstStyle/>
          <a:p>
            <a:pPr>
              <a:lnSpc>
                <a:spcPct val="150000"/>
              </a:lnSpc>
              <a:spcAft>
                <a:spcPts val="1600"/>
              </a:spcAft>
            </a:pPr>
            <a:r>
              <a:rPr lang="zh-CN" altLang="en-US" sz="4000" b="1" spc="75" dirty="0">
                <a:solidFill>
                  <a:schemeClr val="bg1"/>
                </a:solidFill>
                <a:latin typeface="Microsoft YaHei" panose="020B0503020204020204" pitchFamily="34" charset="-122"/>
                <a:ea typeface="Microsoft YaHei" panose="020B0503020204020204" pitchFamily="34" charset="-122"/>
              </a:rPr>
              <a:t>结果展示</a:t>
            </a: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调参后网络运行结果</a:t>
            </a:r>
          </a:p>
        </p:txBody>
      </p:sp>
      <p:sp>
        <p:nvSpPr>
          <p:cNvPr id="5" name="文本框 4">
            <a:extLst>
              <a:ext uri="{FF2B5EF4-FFF2-40B4-BE49-F238E27FC236}">
                <a16:creationId xmlns:a16="http://schemas.microsoft.com/office/drawing/2014/main" id="{57C18E6E-C490-3952-C710-51DD468EB212}"/>
              </a:ext>
            </a:extLst>
          </p:cNvPr>
          <p:cNvSpPr txBox="1"/>
          <p:nvPr/>
        </p:nvSpPr>
        <p:spPr>
          <a:xfrm>
            <a:off x="-1" y="6150114"/>
            <a:ext cx="865909" cy="707886"/>
          </a:xfrm>
          <a:prstGeom prst="rect">
            <a:avLst/>
          </a:prstGeom>
          <a:noFill/>
        </p:spPr>
        <p:txBody>
          <a:bodyPr wrap="square" rtlCol="0">
            <a:spAutoFit/>
          </a:bodyPr>
          <a:lstStyle/>
          <a:p>
            <a:r>
              <a:rPr lang="en-US" altLang="zh-CN" sz="4000" b="1" dirty="0">
                <a:latin typeface="+mn-ea"/>
              </a:rPr>
              <a:t>22</a:t>
            </a:r>
            <a:endParaRPr lang="zh-CN" altLang="en-US" sz="4000" b="1" dirty="0">
              <a:latin typeface="+mn-ea"/>
            </a:endParaRPr>
          </a:p>
        </p:txBody>
      </p:sp>
    </p:spTree>
    <p:extLst>
      <p:ext uri="{BB962C8B-B14F-4D97-AF65-F5344CB8AC3E}">
        <p14:creationId xmlns:p14="http://schemas.microsoft.com/office/powerpoint/2010/main" val="234300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954107"/>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结果展示</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球员识别</a:t>
            </a:r>
          </a:p>
          <a:p>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24</a:t>
            </a:r>
            <a:endParaRPr lang="zh-CN" altLang="en-US" sz="4000" b="1" dirty="0">
              <a:latin typeface="+mn-ea"/>
            </a:endParaRPr>
          </a:p>
        </p:txBody>
      </p:sp>
      <p:pic>
        <p:nvPicPr>
          <p:cNvPr id="4" name="图片 3" descr="地图&#10;&#10;描述已自动生成">
            <a:extLst>
              <a:ext uri="{FF2B5EF4-FFF2-40B4-BE49-F238E27FC236}">
                <a16:creationId xmlns:a16="http://schemas.microsoft.com/office/drawing/2014/main" id="{61E56679-25BC-A9D3-8472-787D555CA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4441"/>
            <a:ext cx="12192000" cy="5469118"/>
          </a:xfrm>
          <a:prstGeom prst="rect">
            <a:avLst/>
          </a:prstGeom>
        </p:spPr>
      </p:pic>
      <p:sp>
        <p:nvSpPr>
          <p:cNvPr id="5" name="文本框 4">
            <a:extLst>
              <a:ext uri="{FF2B5EF4-FFF2-40B4-BE49-F238E27FC236}">
                <a16:creationId xmlns:a16="http://schemas.microsoft.com/office/drawing/2014/main" id="{39A17A85-6A5A-9E9C-6046-73B221B324DB}"/>
              </a:ext>
            </a:extLst>
          </p:cNvPr>
          <p:cNvSpPr txBox="1"/>
          <p:nvPr/>
        </p:nvSpPr>
        <p:spPr>
          <a:xfrm>
            <a:off x="4976896" y="6233780"/>
            <a:ext cx="22382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5.1.2 </a:t>
            </a:r>
            <a:r>
              <a:rPr lang="zh-CN" altLang="en-US" sz="1200" b="1" dirty="0">
                <a:latin typeface="微软雅黑" panose="020B0503020204020204" pitchFamily="34" charset="-122"/>
                <a:ea typeface="微软雅黑" panose="020B0503020204020204" pitchFamily="34" charset="-122"/>
              </a:rPr>
              <a:t>目标检测</a:t>
            </a:r>
          </a:p>
        </p:txBody>
      </p:sp>
    </p:spTree>
    <p:extLst>
      <p:ext uri="{BB962C8B-B14F-4D97-AF65-F5344CB8AC3E}">
        <p14:creationId xmlns:p14="http://schemas.microsoft.com/office/powerpoint/2010/main" val="2327579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954107"/>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结果展示</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球员识别与全局定位器</a:t>
            </a:r>
          </a:p>
          <a:p>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23</a:t>
            </a:r>
            <a:endParaRPr lang="zh-CN" altLang="en-US" sz="4000" b="1" dirty="0">
              <a:latin typeface="+mn-ea"/>
            </a:endParaRPr>
          </a:p>
        </p:txBody>
      </p:sp>
      <p:pic>
        <p:nvPicPr>
          <p:cNvPr id="3" name="图片 2" descr="棒球比赛中&#10;&#10;低可信度描述已自动生成">
            <a:extLst>
              <a:ext uri="{FF2B5EF4-FFF2-40B4-BE49-F238E27FC236}">
                <a16:creationId xmlns:a16="http://schemas.microsoft.com/office/drawing/2014/main" id="{66E92D85-C9C1-B4B4-BF86-7704E937E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12" y="918609"/>
            <a:ext cx="11458575" cy="3943350"/>
          </a:xfrm>
          <a:prstGeom prst="rect">
            <a:avLst/>
          </a:prstGeom>
        </p:spPr>
      </p:pic>
      <p:sp>
        <p:nvSpPr>
          <p:cNvPr id="5" name="文本框 4">
            <a:extLst>
              <a:ext uri="{FF2B5EF4-FFF2-40B4-BE49-F238E27FC236}">
                <a16:creationId xmlns:a16="http://schemas.microsoft.com/office/drawing/2014/main" id="{6E44806D-4DEC-56A7-479D-9C9221B1660A}"/>
              </a:ext>
            </a:extLst>
          </p:cNvPr>
          <p:cNvSpPr txBox="1"/>
          <p:nvPr/>
        </p:nvSpPr>
        <p:spPr>
          <a:xfrm>
            <a:off x="5428186" y="4916022"/>
            <a:ext cx="22382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5.1.1 </a:t>
            </a:r>
            <a:r>
              <a:rPr lang="zh-CN" altLang="en-US" sz="1200" b="1" dirty="0">
                <a:latin typeface="微软雅黑" panose="020B0503020204020204" pitchFamily="34" charset="-122"/>
                <a:ea typeface="微软雅黑" panose="020B0503020204020204" pitchFamily="34" charset="-122"/>
              </a:rPr>
              <a:t>场地识别与投影</a:t>
            </a:r>
          </a:p>
        </p:txBody>
      </p:sp>
    </p:spTree>
    <p:extLst>
      <p:ext uri="{BB962C8B-B14F-4D97-AF65-F5344CB8AC3E}">
        <p14:creationId xmlns:p14="http://schemas.microsoft.com/office/powerpoint/2010/main" val="2897828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954107"/>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结果展示</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球员识别与站位定位器</a:t>
            </a:r>
          </a:p>
          <a:p>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955964" cy="707886"/>
          </a:xfrm>
          <a:prstGeom prst="rect">
            <a:avLst/>
          </a:prstGeom>
          <a:noFill/>
        </p:spPr>
        <p:txBody>
          <a:bodyPr wrap="square" rtlCol="0">
            <a:spAutoFit/>
          </a:bodyPr>
          <a:lstStyle/>
          <a:p>
            <a:r>
              <a:rPr lang="en-US" altLang="zh-CN" sz="4000" b="1" dirty="0">
                <a:latin typeface="+mn-ea"/>
              </a:rPr>
              <a:t>25</a:t>
            </a:r>
            <a:endParaRPr lang="zh-CN" altLang="en-US" sz="4000" b="1" dirty="0">
              <a:latin typeface="+mn-ea"/>
            </a:endParaRPr>
          </a:p>
        </p:txBody>
      </p:sp>
      <p:pic>
        <p:nvPicPr>
          <p:cNvPr id="4" name="图片 3" descr="游戏的屏幕&#10;&#10;描述已自动生成">
            <a:extLst>
              <a:ext uri="{FF2B5EF4-FFF2-40B4-BE49-F238E27FC236}">
                <a16:creationId xmlns:a16="http://schemas.microsoft.com/office/drawing/2014/main" id="{F435D3A4-1EDB-06A9-E81B-FA1DB3FB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04" y="1970566"/>
            <a:ext cx="5267972" cy="3053789"/>
          </a:xfrm>
          <a:prstGeom prst="rect">
            <a:avLst/>
          </a:prstGeom>
        </p:spPr>
      </p:pic>
      <p:pic>
        <p:nvPicPr>
          <p:cNvPr id="7" name="图片 6" descr="图标&#10;&#10;描述已自动生成">
            <a:extLst>
              <a:ext uri="{FF2B5EF4-FFF2-40B4-BE49-F238E27FC236}">
                <a16:creationId xmlns:a16="http://schemas.microsoft.com/office/drawing/2014/main" id="{417DE809-B642-ECB5-F07C-F46D0CD58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859" y="1970567"/>
            <a:ext cx="5284533" cy="3053789"/>
          </a:xfrm>
          <a:prstGeom prst="rect">
            <a:avLst/>
          </a:prstGeom>
        </p:spPr>
      </p:pic>
      <p:sp>
        <p:nvSpPr>
          <p:cNvPr id="9" name="文本框 8">
            <a:extLst>
              <a:ext uri="{FF2B5EF4-FFF2-40B4-BE49-F238E27FC236}">
                <a16:creationId xmlns:a16="http://schemas.microsoft.com/office/drawing/2014/main" id="{1E40375C-F86C-1C99-153A-E9215DA08E04}"/>
              </a:ext>
            </a:extLst>
          </p:cNvPr>
          <p:cNvSpPr txBox="1"/>
          <p:nvPr/>
        </p:nvSpPr>
        <p:spPr>
          <a:xfrm>
            <a:off x="2475743" y="5011976"/>
            <a:ext cx="22382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5.1.3 </a:t>
            </a:r>
            <a:r>
              <a:rPr lang="zh-CN" altLang="en-US" sz="1200" b="1" dirty="0">
                <a:latin typeface="微软雅黑" panose="020B0503020204020204" pitchFamily="34" charset="-122"/>
                <a:ea typeface="微软雅黑" panose="020B0503020204020204" pitchFamily="34" charset="-122"/>
              </a:rPr>
              <a:t>目标检测示例</a:t>
            </a:r>
          </a:p>
        </p:txBody>
      </p:sp>
      <p:sp>
        <p:nvSpPr>
          <p:cNvPr id="11" name="文本框 10">
            <a:extLst>
              <a:ext uri="{FF2B5EF4-FFF2-40B4-BE49-F238E27FC236}">
                <a16:creationId xmlns:a16="http://schemas.microsoft.com/office/drawing/2014/main" id="{F3C99377-B6FB-914B-2DC6-3F0DE31D91D7}"/>
              </a:ext>
            </a:extLst>
          </p:cNvPr>
          <p:cNvSpPr txBox="1"/>
          <p:nvPr/>
        </p:nvSpPr>
        <p:spPr>
          <a:xfrm>
            <a:off x="8370037" y="5025876"/>
            <a:ext cx="2238208"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5.1.4 </a:t>
            </a:r>
            <a:r>
              <a:rPr lang="zh-CN" altLang="en-US" sz="1200" b="1" dirty="0">
                <a:latin typeface="微软雅黑" panose="020B0503020204020204" pitchFamily="34" charset="-122"/>
                <a:ea typeface="微软雅黑" panose="020B0503020204020204" pitchFamily="34" charset="-122"/>
              </a:rPr>
              <a:t>场地定位示例</a:t>
            </a:r>
          </a:p>
        </p:txBody>
      </p:sp>
    </p:spTree>
    <p:extLst>
      <p:ext uri="{BB962C8B-B14F-4D97-AF65-F5344CB8AC3E}">
        <p14:creationId xmlns:p14="http://schemas.microsoft.com/office/powerpoint/2010/main" val="3253519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文本框 28">
            <a:extLst>
              <a:ext uri="{FF2B5EF4-FFF2-40B4-BE49-F238E27FC236}">
                <a16:creationId xmlns:a16="http://schemas.microsoft.com/office/drawing/2014/main" id="{996F7025-1119-F64B-8365-C18EE7B35F96}"/>
              </a:ext>
            </a:extLst>
          </p:cNvPr>
          <p:cNvSpPr txBox="1"/>
          <p:nvPr/>
        </p:nvSpPr>
        <p:spPr>
          <a:xfrm>
            <a:off x="4274792" y="4456810"/>
            <a:ext cx="3642415" cy="906915"/>
          </a:xfrm>
          <a:prstGeom prst="rect">
            <a:avLst/>
          </a:prstGeom>
          <a:noFill/>
        </p:spPr>
        <p:txBody>
          <a:bodyPr wrap="square" rtlCol="0">
            <a:spAutoFit/>
          </a:bodyPr>
          <a:lstStyle/>
          <a:p>
            <a:pPr marL="0" marR="0" lvl="0" indent="0" algn="dist" defTabSz="914400" rtl="0" eaLnBrk="1" fontAlgn="auto" latinLnBrk="0" hangingPunct="1">
              <a:lnSpc>
                <a:spcPct val="150000"/>
              </a:lnSpc>
              <a:spcBef>
                <a:spcPts val="0"/>
              </a:spcBef>
              <a:spcAft>
                <a:spcPts val="0"/>
              </a:spcAft>
              <a:buClrTx/>
              <a:buSzTx/>
              <a:buFontTx/>
              <a:buNone/>
              <a:tabLst/>
              <a:defRPr/>
            </a:pPr>
            <a:r>
              <a:rPr kumimoji="0" lang="zh-Hans" altLang="en-US" sz="4000" b="1" i="0" u="none" strike="noStrike" kern="1200" cap="none" spc="0" normalizeH="0" baseline="0" noProof="0" dirty="0">
                <a:ln>
                  <a:noFill/>
                </a:ln>
                <a:solidFill>
                  <a:schemeClr val="bg1"/>
                </a:solidFill>
                <a:effectLst/>
                <a:uLnTx/>
                <a:uFillTx/>
                <a:latin typeface="方正兰亭黑简体" panose="02000000000000000000" pitchFamily="2" charset="-122"/>
                <a:ea typeface="方正兰亭黑简体" panose="02000000000000000000" pitchFamily="2" charset="-122"/>
                <a:cs typeface="+mn-cs"/>
              </a:rPr>
              <a:t>请批评指正</a:t>
            </a:r>
            <a:endParaRPr kumimoji="0" lang="zh-CN" altLang="en-US" sz="4000" b="1" i="0" u="none" strike="noStrike" kern="1200" cap="none" spc="0" normalizeH="0" baseline="0" noProof="0" dirty="0">
              <a:ln>
                <a:noFill/>
              </a:ln>
              <a:solidFill>
                <a:schemeClr val="bg1"/>
              </a:solidFill>
              <a:effectLst/>
              <a:uLnTx/>
              <a:uFillTx/>
              <a:latin typeface="方正兰亭黑简体" panose="02000000000000000000" pitchFamily="2" charset="-122"/>
              <a:ea typeface="方正兰亭黑简体" panose="02000000000000000000" pitchFamily="2" charset="-122"/>
              <a:cs typeface="+mn-cs"/>
            </a:endParaRPr>
          </a:p>
        </p:txBody>
      </p:sp>
      <p:grpSp>
        <p:nvGrpSpPr>
          <p:cNvPr id="39" name="Group 38">
            <a:extLst>
              <a:ext uri="{FF2B5EF4-FFF2-40B4-BE49-F238E27FC236}">
                <a16:creationId xmlns:a16="http://schemas.microsoft.com/office/drawing/2014/main" id="{CD88ADD2-ECFD-B34E-9AE9-550FC779AD97}"/>
              </a:ext>
            </a:extLst>
          </p:cNvPr>
          <p:cNvGrpSpPr/>
          <p:nvPr/>
        </p:nvGrpSpPr>
        <p:grpSpPr>
          <a:xfrm>
            <a:off x="1693259" y="526615"/>
            <a:ext cx="8484639" cy="4383653"/>
            <a:chOff x="641685" y="446820"/>
            <a:chExt cx="8484639" cy="4383653"/>
          </a:xfrm>
        </p:grpSpPr>
        <p:grpSp>
          <p:nvGrpSpPr>
            <p:cNvPr id="36" name="Group 35">
              <a:extLst>
                <a:ext uri="{FF2B5EF4-FFF2-40B4-BE49-F238E27FC236}">
                  <a16:creationId xmlns:a16="http://schemas.microsoft.com/office/drawing/2014/main" id="{3FB1819B-2454-5F4F-AF90-81A1DB7B3BAC}"/>
                </a:ext>
              </a:extLst>
            </p:cNvPr>
            <p:cNvGrpSpPr/>
            <p:nvPr/>
          </p:nvGrpSpPr>
          <p:grpSpPr>
            <a:xfrm>
              <a:off x="641685" y="446820"/>
              <a:ext cx="3096126" cy="3666334"/>
              <a:chOff x="1600200" y="1532049"/>
              <a:chExt cx="2464613" cy="3368564"/>
            </a:xfrm>
          </p:grpSpPr>
          <p:sp useBgFill="1">
            <p:nvSpPr>
              <p:cNvPr id="34" name="Rectangle 33">
                <a:extLst>
                  <a:ext uri="{FF2B5EF4-FFF2-40B4-BE49-F238E27FC236}">
                    <a16:creationId xmlns:a16="http://schemas.microsoft.com/office/drawing/2014/main" id="{C5659F1C-1F4C-164F-9A94-EE9B8152C25B}"/>
                  </a:ext>
                </a:extLst>
              </p:cNvPr>
              <p:cNvSpPr/>
              <p:nvPr/>
            </p:nvSpPr>
            <p:spPr>
              <a:xfrm>
                <a:off x="2557463" y="2157413"/>
                <a:ext cx="542430"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A4E240BB-2016-484F-8FA4-0556EC4569DD}"/>
                  </a:ext>
                </a:extLst>
              </p:cNvPr>
              <p:cNvSpPr/>
              <p:nvPr/>
            </p:nvSpPr>
            <p:spPr>
              <a:xfrm>
                <a:off x="1600200" y="1532049"/>
                <a:ext cx="2464613" cy="625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文本框 28">
              <a:extLst>
                <a:ext uri="{FF2B5EF4-FFF2-40B4-BE49-F238E27FC236}">
                  <a16:creationId xmlns:a16="http://schemas.microsoft.com/office/drawing/2014/main" id="{97589D2F-D332-6740-8E55-76130B516EAA}"/>
                </a:ext>
              </a:extLst>
            </p:cNvPr>
            <p:cNvSpPr txBox="1"/>
            <p:nvPr/>
          </p:nvSpPr>
          <p:spPr>
            <a:xfrm>
              <a:off x="2916102" y="2083567"/>
              <a:ext cx="6210222" cy="2746906"/>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altLang="zh-Hans" sz="11500" b="1" i="0" u="none" strike="noStrike" kern="1200" cap="none" spc="0" normalizeH="0" baseline="0" noProof="0" dirty="0">
                  <a:ln>
                    <a:noFill/>
                  </a:ln>
                  <a:solidFill>
                    <a:schemeClr val="bg1"/>
                  </a:solidFill>
                  <a:effectLst/>
                  <a:uLnTx/>
                  <a:uFillTx/>
                  <a:latin typeface="方正兰亭黑简体" panose="02000000000000000000" pitchFamily="2" charset="-122"/>
                  <a:ea typeface="方正兰亭黑简体" panose="02000000000000000000" pitchFamily="2" charset="-122"/>
                  <a:cs typeface="+mn-cs"/>
                </a:rPr>
                <a:t>HANKS</a:t>
              </a:r>
              <a:endParaRPr kumimoji="0" lang="zh-CN" altLang="en-US" sz="11500" b="1" i="0" u="none" strike="noStrike" kern="1200" cap="none" spc="0" normalizeH="0" baseline="0" noProof="0" dirty="0">
                <a:ln>
                  <a:noFill/>
                </a:ln>
                <a:solidFill>
                  <a:schemeClr val="bg1"/>
                </a:solidFill>
                <a:effectLst/>
                <a:uLnTx/>
                <a:uFillTx/>
                <a:latin typeface="方正兰亭黑简体" panose="02000000000000000000" pitchFamily="2" charset="-122"/>
                <a:ea typeface="方正兰亭黑简体" panose="02000000000000000000" pitchFamily="2" charset="-122"/>
                <a:cs typeface="+mn-cs"/>
              </a:endParaRPr>
            </a:p>
          </p:txBody>
        </p:sp>
      </p:grpSp>
      <p:sp>
        <p:nvSpPr>
          <p:cNvPr id="2" name="文本框 1">
            <a:extLst>
              <a:ext uri="{FF2B5EF4-FFF2-40B4-BE49-F238E27FC236}">
                <a16:creationId xmlns:a16="http://schemas.microsoft.com/office/drawing/2014/main" id="{0514AB18-02A7-FD0C-A412-8B0480288F59}"/>
              </a:ext>
            </a:extLst>
          </p:cNvPr>
          <p:cNvSpPr txBox="1"/>
          <p:nvPr/>
        </p:nvSpPr>
        <p:spPr>
          <a:xfrm>
            <a:off x="0" y="6150114"/>
            <a:ext cx="955964" cy="707886"/>
          </a:xfrm>
          <a:prstGeom prst="rect">
            <a:avLst/>
          </a:prstGeom>
          <a:noFill/>
        </p:spPr>
        <p:txBody>
          <a:bodyPr wrap="square" rtlCol="0">
            <a:spAutoFit/>
          </a:bodyPr>
          <a:lstStyle/>
          <a:p>
            <a:r>
              <a:rPr lang="en-US" altLang="zh-CN" sz="4000" b="1" dirty="0">
                <a:solidFill>
                  <a:schemeClr val="bg1"/>
                </a:solidFill>
                <a:latin typeface="+mn-ea"/>
              </a:rPr>
              <a:t>26</a:t>
            </a:r>
            <a:endParaRPr lang="zh-CN" altLang="en-US" sz="4000" b="1" dirty="0">
              <a:solidFill>
                <a:schemeClr val="bg1"/>
              </a:solidFill>
              <a:latin typeface="+mn-ea"/>
            </a:endParaRPr>
          </a:p>
        </p:txBody>
      </p:sp>
    </p:spTree>
    <p:extLst>
      <p:ext uri="{BB962C8B-B14F-4D97-AF65-F5344CB8AC3E}">
        <p14:creationId xmlns:p14="http://schemas.microsoft.com/office/powerpoint/2010/main" val="233716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ONE</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01</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906851"/>
          </a:xfrm>
          <a:prstGeom prst="rect">
            <a:avLst/>
          </a:prstGeom>
          <a:noFill/>
        </p:spPr>
        <p:txBody>
          <a:bodyPr wrap="square" rtlCol="0">
            <a:spAutoFit/>
          </a:bodyPr>
          <a:lstStyle/>
          <a:p>
            <a:pP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问题分析</a:t>
            </a: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阐述目标与为达成目标所需要实现的功能</a:t>
            </a:r>
          </a:p>
        </p:txBody>
      </p:sp>
      <p:sp>
        <p:nvSpPr>
          <p:cNvPr id="2" name="文本框 1">
            <a:extLst>
              <a:ext uri="{FF2B5EF4-FFF2-40B4-BE49-F238E27FC236}">
                <a16:creationId xmlns:a16="http://schemas.microsoft.com/office/drawing/2014/main" id="{35C2C738-5B6C-F2D0-83B2-C8BC0EF56423}"/>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3</a:t>
            </a:r>
            <a:endParaRPr lang="zh-CN" altLang="en-US" sz="4000" b="1" dirty="0">
              <a:latin typeface="+mn-ea"/>
            </a:endParaRPr>
          </a:p>
        </p:txBody>
      </p:sp>
    </p:spTree>
    <p:extLst>
      <p:ext uri="{BB962C8B-B14F-4D97-AF65-F5344CB8AC3E}">
        <p14:creationId xmlns:p14="http://schemas.microsoft.com/office/powerpoint/2010/main" val="356150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4076003"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问题分析</a:t>
            </a:r>
          </a:p>
        </p:txBody>
      </p:sp>
      <p:sp>
        <p:nvSpPr>
          <p:cNvPr id="3" name="文本框 2">
            <a:extLst>
              <a:ext uri="{FF2B5EF4-FFF2-40B4-BE49-F238E27FC236}">
                <a16:creationId xmlns:a16="http://schemas.microsoft.com/office/drawing/2014/main" id="{AA9AF863-5F44-B7F2-D42D-1E167126B918}"/>
              </a:ext>
            </a:extLst>
          </p:cNvPr>
          <p:cNvSpPr txBox="1"/>
          <p:nvPr/>
        </p:nvSpPr>
        <p:spPr>
          <a:xfrm>
            <a:off x="655322" y="1287637"/>
            <a:ext cx="8273932" cy="1015663"/>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基本功能：</a:t>
            </a:r>
            <a:r>
              <a:rPr lang="zh-CN" altLang="en-US" sz="2000" b="1" dirty="0">
                <a:latin typeface="微软雅黑" panose="020B0503020204020204" pitchFamily="34" charset="-122"/>
                <a:ea typeface="微软雅黑" panose="020B0503020204020204" pitchFamily="34" charset="-122"/>
              </a:rPr>
              <a:t>用户提交一张照片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一段视频，并指定进攻方、防守方、裁判、球的颜色。模型自动框出球和球员、裁判在画面中的位置，并以一张球场坐标图显示出他们在球场中的实际位置。</a:t>
            </a:r>
          </a:p>
        </p:txBody>
      </p:sp>
      <p:pic>
        <p:nvPicPr>
          <p:cNvPr id="4" name="图片 3">
            <a:extLst>
              <a:ext uri="{FF2B5EF4-FFF2-40B4-BE49-F238E27FC236}">
                <a16:creationId xmlns:a16="http://schemas.microsoft.com/office/drawing/2014/main" id="{8A36597F-7CDF-83F4-A78D-7B05252E11D1}"/>
              </a:ext>
            </a:extLst>
          </p:cNvPr>
          <p:cNvPicPr>
            <a:picLocks noChangeAspect="1"/>
          </p:cNvPicPr>
          <p:nvPr/>
        </p:nvPicPr>
        <p:blipFill>
          <a:blip r:embed="rId2"/>
          <a:stretch>
            <a:fillRect/>
          </a:stretch>
        </p:blipFill>
        <p:spPr>
          <a:xfrm>
            <a:off x="9087998" y="846441"/>
            <a:ext cx="2930819" cy="1898054"/>
          </a:xfrm>
          <a:prstGeom prst="rect">
            <a:avLst/>
          </a:prstGeom>
        </p:spPr>
      </p:pic>
      <p:sp>
        <p:nvSpPr>
          <p:cNvPr id="5" name="文本框 4">
            <a:extLst>
              <a:ext uri="{FF2B5EF4-FFF2-40B4-BE49-F238E27FC236}">
                <a16:creationId xmlns:a16="http://schemas.microsoft.com/office/drawing/2014/main" id="{FB7615A1-48BA-6BAE-4FB2-94F72394B844}"/>
              </a:ext>
            </a:extLst>
          </p:cNvPr>
          <p:cNvSpPr txBox="1"/>
          <p:nvPr/>
        </p:nvSpPr>
        <p:spPr>
          <a:xfrm>
            <a:off x="9636437" y="2744495"/>
            <a:ext cx="1833940"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1.1.1 </a:t>
            </a:r>
            <a:r>
              <a:rPr lang="zh-CN" altLang="en-US" sz="1200" b="1" dirty="0">
                <a:latin typeface="微软雅黑" panose="020B0503020204020204" pitchFamily="34" charset="-122"/>
                <a:ea typeface="微软雅黑" panose="020B0503020204020204" pitchFamily="34" charset="-122"/>
              </a:rPr>
              <a:t>球场坐标图示意</a:t>
            </a:r>
          </a:p>
        </p:txBody>
      </p:sp>
      <p:sp>
        <p:nvSpPr>
          <p:cNvPr id="7" name="文本框 6">
            <a:extLst>
              <a:ext uri="{FF2B5EF4-FFF2-40B4-BE49-F238E27FC236}">
                <a16:creationId xmlns:a16="http://schemas.microsoft.com/office/drawing/2014/main" id="{FE710DAF-3141-E98D-2FFE-09E227D9188A}"/>
              </a:ext>
            </a:extLst>
          </p:cNvPr>
          <p:cNvSpPr txBox="1"/>
          <p:nvPr/>
        </p:nvSpPr>
        <p:spPr>
          <a:xfrm>
            <a:off x="655322" y="3021494"/>
            <a:ext cx="8273932" cy="707886"/>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问题拆分：</a:t>
            </a:r>
            <a:r>
              <a:rPr lang="zh-CN" altLang="en-US" sz="2000" b="1" dirty="0">
                <a:latin typeface="微软雅黑" panose="020B0503020204020204" pitchFamily="34" charset="-122"/>
                <a:ea typeface="微软雅黑" panose="020B0503020204020204" pitchFamily="34" charset="-122"/>
              </a:rPr>
              <a:t>需要能够实现多个目标检测的模型；需要一个模型生成投影矩阵，显示目标在球场中的实际位置；需要足够多的球赛素材。</a:t>
            </a:r>
          </a:p>
        </p:txBody>
      </p:sp>
      <p:sp>
        <p:nvSpPr>
          <p:cNvPr id="9" name="文本框 8">
            <a:extLst>
              <a:ext uri="{FF2B5EF4-FFF2-40B4-BE49-F238E27FC236}">
                <a16:creationId xmlns:a16="http://schemas.microsoft.com/office/drawing/2014/main" id="{AD6C0F44-6035-83D4-46BE-15083385F4ED}"/>
              </a:ext>
            </a:extLst>
          </p:cNvPr>
          <p:cNvSpPr txBox="1"/>
          <p:nvPr/>
        </p:nvSpPr>
        <p:spPr>
          <a:xfrm>
            <a:off x="655322" y="4296113"/>
            <a:ext cx="8273932" cy="707886"/>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拓展需求：</a:t>
            </a:r>
            <a:r>
              <a:rPr lang="zh-CN" altLang="en-US" sz="2000" b="1" dirty="0">
                <a:latin typeface="微软雅黑" panose="020B0503020204020204" pitchFamily="34" charset="-122"/>
                <a:ea typeface="微软雅黑" panose="020B0503020204020204" pitchFamily="34" charset="-122"/>
              </a:rPr>
              <a:t>尝试不同的训练参数进行训练，分析他们对最终结果产生的影响。</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4</a:t>
            </a:r>
            <a:endParaRPr lang="zh-CN" altLang="en-US" sz="4000" b="1" dirty="0">
              <a:latin typeface="+mn-ea"/>
            </a:endParaRPr>
          </a:p>
        </p:txBody>
      </p:sp>
    </p:spTree>
    <p:extLst>
      <p:ext uri="{BB962C8B-B14F-4D97-AF65-F5344CB8AC3E}">
        <p14:creationId xmlns:p14="http://schemas.microsoft.com/office/powerpoint/2010/main" val="213920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TWO</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02</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906851"/>
          </a:xfrm>
          <a:prstGeom prst="rect">
            <a:avLst/>
          </a:prstGeom>
          <a:noFill/>
        </p:spPr>
        <p:txBody>
          <a:bodyPr wrap="square" rtlCol="0">
            <a:spAutoFit/>
          </a:bodyPr>
          <a:lstStyle/>
          <a:p>
            <a:pPr>
              <a:lnSpc>
                <a:spcPct val="150000"/>
              </a:lnSpc>
              <a:spcAft>
                <a:spcPts val="1600"/>
              </a:spcAft>
            </a:pPr>
            <a:r>
              <a:rPr lang="zh-CN" altLang="en-US" sz="4000" b="1" spc="75" dirty="0">
                <a:solidFill>
                  <a:schemeClr val="bg1"/>
                </a:solidFill>
                <a:latin typeface="Microsoft YaHei" panose="020B0503020204020204" pitchFamily="34" charset="-122"/>
                <a:ea typeface="Microsoft YaHei" panose="020B0503020204020204" pitchFamily="34" charset="-122"/>
              </a:rPr>
              <a:t>模型选择</a:t>
            </a: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选择合适的模型来实现需求的功能</a:t>
            </a:r>
          </a:p>
        </p:txBody>
      </p:sp>
      <p:sp>
        <p:nvSpPr>
          <p:cNvPr id="5" name="文本框 4">
            <a:extLst>
              <a:ext uri="{FF2B5EF4-FFF2-40B4-BE49-F238E27FC236}">
                <a16:creationId xmlns:a16="http://schemas.microsoft.com/office/drawing/2014/main" id="{57C18E6E-C490-3952-C710-51DD468EB212}"/>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5</a:t>
            </a:r>
            <a:endParaRPr lang="zh-CN" altLang="en-US" sz="4000" b="1" dirty="0">
              <a:latin typeface="+mn-ea"/>
            </a:endParaRPr>
          </a:p>
        </p:txBody>
      </p:sp>
    </p:spTree>
    <p:extLst>
      <p:ext uri="{BB962C8B-B14F-4D97-AF65-F5344CB8AC3E}">
        <p14:creationId xmlns:p14="http://schemas.microsoft.com/office/powerpoint/2010/main" val="2652264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目标识别</a:t>
            </a:r>
            <a:r>
              <a:rPr lang="zh-CN" altLang="en-US" sz="2800" b="1" i="0" dirty="0">
                <a:solidFill>
                  <a:srgbClr val="222226"/>
                </a:solidFill>
                <a:effectLst/>
                <a:latin typeface="PingFang SC"/>
              </a:rPr>
              <a:t>（</a:t>
            </a:r>
            <a:r>
              <a:rPr lang="en-US" altLang="zh-CN" sz="2800" b="1" i="0" dirty="0">
                <a:solidFill>
                  <a:srgbClr val="222226"/>
                </a:solidFill>
                <a:effectLst/>
                <a:latin typeface="PingFang SC"/>
              </a:rPr>
              <a:t>Object Detection</a:t>
            </a:r>
            <a:r>
              <a:rPr lang="zh-CN" altLang="en-US" sz="2800" b="1" i="0" dirty="0">
                <a:solidFill>
                  <a:srgbClr val="222226"/>
                </a:solidFill>
                <a:effectLst/>
                <a:latin typeface="PingFang SC"/>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基本介绍</a:t>
            </a:r>
          </a:p>
        </p:txBody>
      </p:sp>
      <p:sp>
        <p:nvSpPr>
          <p:cNvPr id="3" name="文本框 2">
            <a:extLst>
              <a:ext uri="{FF2B5EF4-FFF2-40B4-BE49-F238E27FC236}">
                <a16:creationId xmlns:a16="http://schemas.microsoft.com/office/drawing/2014/main" id="{AA9AF863-5F44-B7F2-D42D-1E167126B918}"/>
              </a:ext>
            </a:extLst>
          </p:cNvPr>
          <p:cNvSpPr txBox="1"/>
          <p:nvPr/>
        </p:nvSpPr>
        <p:spPr>
          <a:xfrm>
            <a:off x="579121" y="1445241"/>
            <a:ext cx="10927078"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目标识别：</a:t>
            </a:r>
            <a:r>
              <a:rPr lang="zh-CN" altLang="en-US" sz="2000" b="1" dirty="0">
                <a:latin typeface="微软雅黑" panose="020B0503020204020204" pitchFamily="34" charset="-122"/>
                <a:ea typeface="微软雅黑" panose="020B0503020204020204" pitchFamily="34" charset="-122"/>
              </a:rPr>
              <a:t>是一种基于目标几何和统计特征的图像分割。它将目标的分类和分割合二为一。</a:t>
            </a:r>
          </a:p>
        </p:txBody>
      </p:sp>
      <p:sp>
        <p:nvSpPr>
          <p:cNvPr id="7" name="文本框 6">
            <a:extLst>
              <a:ext uri="{FF2B5EF4-FFF2-40B4-BE49-F238E27FC236}">
                <a16:creationId xmlns:a16="http://schemas.microsoft.com/office/drawing/2014/main" id="{FE710DAF-3141-E98D-2FFE-09E227D9188A}"/>
              </a:ext>
            </a:extLst>
          </p:cNvPr>
          <p:cNvSpPr txBox="1"/>
          <p:nvPr/>
        </p:nvSpPr>
        <p:spPr>
          <a:xfrm>
            <a:off x="579122" y="2416250"/>
            <a:ext cx="10511442" cy="1631216"/>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主要评价指标：</a:t>
            </a:r>
            <a:r>
              <a:rPr lang="zh-CN" altLang="en-US" sz="2000" b="1" dirty="0">
                <a:latin typeface="微软雅黑" panose="020B0503020204020204" pitchFamily="34" charset="-122"/>
                <a:ea typeface="微软雅黑" panose="020B0503020204020204" pitchFamily="34" charset="-122"/>
              </a:rPr>
              <a:t>交并比（</a:t>
            </a:r>
            <a:r>
              <a:rPr lang="en-US" altLang="zh-CN" sz="2000" b="1" dirty="0" err="1">
                <a:latin typeface="微软雅黑" panose="020B0503020204020204" pitchFamily="34" charset="-122"/>
                <a:ea typeface="微软雅黑" panose="020B0503020204020204" pitchFamily="34" charset="-122"/>
              </a:rPr>
              <a:t>IoU</a:t>
            </a:r>
            <a:r>
              <a:rPr lang="zh-CN" altLang="en-US" sz="2000" b="1" dirty="0">
                <a:latin typeface="微软雅黑" panose="020B0503020204020204" pitchFamily="34" charset="-122"/>
                <a:ea typeface="微软雅黑" panose="020B0503020204020204" pitchFamily="34" charset="-122"/>
              </a:rPr>
              <a:t>）、准确率（</a:t>
            </a:r>
            <a:r>
              <a:rPr lang="en-US" altLang="zh-CN" sz="2000" b="1" dirty="0">
                <a:latin typeface="微软雅黑" panose="020B0503020204020204" pitchFamily="34" charset="-122"/>
                <a:ea typeface="微软雅黑" panose="020B0503020204020204" pitchFamily="34" charset="-122"/>
              </a:rPr>
              <a:t>Precision</a:t>
            </a:r>
            <a:r>
              <a:rPr lang="zh-CN" altLang="en-US" sz="2000" b="1" dirty="0">
                <a:latin typeface="微软雅黑" panose="020B0503020204020204" pitchFamily="34" charset="-122"/>
                <a:ea typeface="微软雅黑" panose="020B0503020204020204" pitchFamily="34" charset="-122"/>
              </a:rPr>
              <a:t>）、召回率 </a:t>
            </a:r>
            <a:r>
              <a:rPr lang="en-US" altLang="zh-CN" sz="2000" b="1" dirty="0">
                <a:latin typeface="微软雅黑" panose="020B0503020204020204" pitchFamily="34" charset="-122"/>
                <a:ea typeface="微软雅黑" panose="020B0503020204020204" pitchFamily="34" charset="-122"/>
              </a:rPr>
              <a:t>(Recall)</a:t>
            </a:r>
            <a:r>
              <a:rPr lang="zh-CN" altLang="en-US" sz="2000" b="1" dirty="0">
                <a:latin typeface="微软雅黑" panose="020B0503020204020204" pitchFamily="34" charset="-122"/>
                <a:ea typeface="微软雅黑" panose="020B0503020204020204" pitchFamily="34" charset="-122"/>
              </a:rPr>
              <a:t>、单类平均准确率</a:t>
            </a:r>
            <a:r>
              <a:rPr lang="en-US" altLang="zh-CN" sz="2000" b="1" dirty="0">
                <a:latin typeface="微软雅黑" panose="020B0503020204020204" pitchFamily="34" charset="-122"/>
                <a:ea typeface="微软雅黑" panose="020B0503020204020204" pitchFamily="34" charset="-122"/>
              </a:rPr>
              <a:t>(Average-Precision)</a:t>
            </a:r>
            <a:r>
              <a:rPr lang="zh-CN" altLang="en-US" sz="2000" b="1" dirty="0">
                <a:latin typeface="微软雅黑" panose="020B0503020204020204" pitchFamily="34" charset="-122"/>
                <a:ea typeface="微软雅黑" panose="020B0503020204020204" pitchFamily="34" charset="-122"/>
              </a:rPr>
              <a:t>等。</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D6C0F44-6035-83D4-46BE-15083385F4ED}"/>
              </a:ext>
            </a:extLst>
          </p:cNvPr>
          <p:cNvSpPr txBox="1"/>
          <p:nvPr/>
        </p:nvSpPr>
        <p:spPr>
          <a:xfrm>
            <a:off x="579122" y="3574096"/>
            <a:ext cx="10511443"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方式分类：</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传统</a:t>
            </a:r>
            <a:r>
              <a:rPr lang="en-US" altLang="zh-CN" sz="2000" b="1" dirty="0">
                <a:latin typeface="微软雅黑" panose="020B0503020204020204" pitchFamily="34" charset="-122"/>
                <a:ea typeface="微软雅黑" panose="020B0503020204020204" pitchFamily="34" charset="-122"/>
              </a:rPr>
              <a:t>CV</a:t>
            </a:r>
            <a:r>
              <a:rPr lang="zh-CN" altLang="en-US" sz="2000" b="1" dirty="0">
                <a:latin typeface="微软雅黑" panose="020B0503020204020204" pitchFamily="34" charset="-122"/>
                <a:ea typeface="微软雅黑" panose="020B0503020204020204" pitchFamily="34" charset="-122"/>
              </a:rPr>
              <a:t>算法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深度学习二阶检测器 </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深度学习一阶检测器</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6</a:t>
            </a:r>
            <a:endParaRPr lang="zh-CN" altLang="en-US" sz="4000" b="1" dirty="0">
              <a:latin typeface="+mn-ea"/>
            </a:endParaRPr>
          </a:p>
        </p:txBody>
      </p:sp>
      <p:grpSp>
        <p:nvGrpSpPr>
          <p:cNvPr id="12" name="组合 11">
            <a:extLst>
              <a:ext uri="{FF2B5EF4-FFF2-40B4-BE49-F238E27FC236}">
                <a16:creationId xmlns:a16="http://schemas.microsoft.com/office/drawing/2014/main" id="{6D96B813-258E-F552-7CC5-29A8AAC7E8CA}"/>
              </a:ext>
            </a:extLst>
          </p:cNvPr>
          <p:cNvGrpSpPr/>
          <p:nvPr/>
        </p:nvGrpSpPr>
        <p:grpSpPr>
          <a:xfrm>
            <a:off x="3740726" y="4464217"/>
            <a:ext cx="4710547" cy="1789048"/>
            <a:chOff x="3727911" y="1687747"/>
            <a:chExt cx="4710547" cy="1789048"/>
          </a:xfrm>
        </p:grpSpPr>
        <p:pic>
          <p:nvPicPr>
            <p:cNvPr id="2" name="图片 1">
              <a:extLst>
                <a:ext uri="{FF2B5EF4-FFF2-40B4-BE49-F238E27FC236}">
                  <a16:creationId xmlns:a16="http://schemas.microsoft.com/office/drawing/2014/main" id="{779E894E-960A-3FD5-94EA-78014C07048D}"/>
                </a:ext>
              </a:extLst>
            </p:cNvPr>
            <p:cNvPicPr>
              <a:picLocks noChangeAspect="1"/>
            </p:cNvPicPr>
            <p:nvPr/>
          </p:nvPicPr>
          <p:blipFill rotWithShape="1">
            <a:blip r:embed="rId2"/>
            <a:srcRect r="33824"/>
            <a:stretch/>
          </p:blipFill>
          <p:spPr>
            <a:xfrm>
              <a:off x="3799264" y="1687747"/>
              <a:ext cx="4639194" cy="1447800"/>
            </a:xfrm>
            <a:prstGeom prst="rect">
              <a:avLst/>
            </a:prstGeom>
          </p:spPr>
        </p:pic>
        <p:sp>
          <p:nvSpPr>
            <p:cNvPr id="11" name="文本框 10">
              <a:extLst>
                <a:ext uri="{FF2B5EF4-FFF2-40B4-BE49-F238E27FC236}">
                  <a16:creationId xmlns:a16="http://schemas.microsoft.com/office/drawing/2014/main" id="{C5F7B8CB-EFBD-8307-F19E-5A3BFBD1EDF9}"/>
                </a:ext>
              </a:extLst>
            </p:cNvPr>
            <p:cNvSpPr txBox="1"/>
            <p:nvPr/>
          </p:nvSpPr>
          <p:spPr>
            <a:xfrm>
              <a:off x="3727911" y="3199796"/>
              <a:ext cx="4662056"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2.1.1 </a:t>
              </a:r>
              <a:r>
                <a:rPr lang="zh-CN" altLang="en-US" sz="1200" b="1" dirty="0">
                  <a:latin typeface="微软雅黑" panose="020B0503020204020204" pitchFamily="34" charset="-122"/>
                  <a:ea typeface="微软雅黑" panose="020B0503020204020204" pitchFamily="34" charset="-122"/>
                </a:rPr>
                <a:t>目标识别示意图 </a:t>
              </a:r>
              <a:r>
                <a:rPr lang="en-US" altLang="zh-CN" sz="1200" b="1" dirty="0">
                  <a:latin typeface="微软雅黑" panose="020B0503020204020204" pitchFamily="34" charset="-122"/>
                  <a:ea typeface="微软雅黑" panose="020B0503020204020204" pitchFamily="34" charset="-122"/>
                </a:rPr>
                <a:t>(a)</a:t>
              </a:r>
              <a:r>
                <a:rPr lang="zh-CN" altLang="en-US" sz="1200" b="1" dirty="0">
                  <a:latin typeface="微软雅黑" panose="020B0503020204020204" pitchFamily="34" charset="-122"/>
                  <a:ea typeface="微软雅黑" panose="020B0503020204020204" pitchFamily="34" charset="-122"/>
                </a:rPr>
                <a:t>目标分类示意图 （</a:t>
              </a:r>
              <a:r>
                <a:rPr lang="en-US" altLang="zh-CN" sz="1200" b="1" dirty="0">
                  <a:latin typeface="微软雅黑" panose="020B0503020204020204" pitchFamily="34" charset="-122"/>
                  <a:ea typeface="微软雅黑" panose="020B0503020204020204" pitchFamily="34" charset="-122"/>
                </a:rPr>
                <a:t>b</a:t>
              </a:r>
              <a:r>
                <a:rPr lang="zh-CN" altLang="en-US" sz="1200" b="1" dirty="0">
                  <a:latin typeface="微软雅黑" panose="020B0503020204020204" pitchFamily="34" charset="-122"/>
                  <a:ea typeface="微软雅黑" panose="020B0503020204020204" pitchFamily="34" charset="-122"/>
                </a:rPr>
                <a:t>）目标识别示意图</a:t>
              </a:r>
            </a:p>
          </p:txBody>
        </p:sp>
      </p:grpSp>
    </p:spTree>
    <p:extLst>
      <p:ext uri="{BB962C8B-B14F-4D97-AF65-F5344CB8AC3E}">
        <p14:creationId xmlns:p14="http://schemas.microsoft.com/office/powerpoint/2010/main" val="245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模型选择</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2800" b="1" dirty="0">
                <a:latin typeface="微软雅黑" panose="020B0503020204020204" pitchFamily="34" charset="-122"/>
                <a:ea typeface="微软雅黑" panose="020B0503020204020204" pitchFamily="34" charset="-122"/>
              </a:rPr>
              <a:t>YOLO</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You Only Look Once</a:t>
            </a:r>
            <a:r>
              <a:rPr lang="zh-CN" altLang="en-US" sz="2800" b="0" i="0" dirty="0">
                <a:solidFill>
                  <a:srgbClr val="4D4D4D"/>
                </a:solidFill>
                <a:effectLst/>
                <a:latin typeface="-apple-system"/>
              </a:rPr>
              <a:t>）</a:t>
            </a:r>
            <a:r>
              <a:rPr lang="en-US" altLang="zh-CN" sz="2800" b="1" dirty="0">
                <a:latin typeface="微软雅黑" panose="020B0503020204020204" pitchFamily="34" charset="-122"/>
                <a:ea typeface="微软雅黑" panose="020B0503020204020204" pitchFamily="34" charset="-122"/>
              </a:rPr>
              <a:t>v5</a:t>
            </a:r>
            <a:endParaRPr lang="zh-CN" altLang="en-US" sz="2800" b="1" dirty="0">
              <a:latin typeface="微软雅黑" panose="020B0503020204020204" pitchFamily="34" charset="-122"/>
              <a:ea typeface="微软雅黑" panose="020B0503020204020204" pitchFamily="34" charset="-122"/>
              <a:sym typeface="+mn-lt"/>
            </a:endParaRPr>
          </a:p>
        </p:txBody>
      </p:sp>
      <p:sp>
        <p:nvSpPr>
          <p:cNvPr id="3" name="文本框 2">
            <a:extLst>
              <a:ext uri="{FF2B5EF4-FFF2-40B4-BE49-F238E27FC236}">
                <a16:creationId xmlns:a16="http://schemas.microsoft.com/office/drawing/2014/main" id="{AA9AF863-5F44-B7F2-D42D-1E167126B918}"/>
              </a:ext>
            </a:extLst>
          </p:cNvPr>
          <p:cNvSpPr txBox="1"/>
          <p:nvPr/>
        </p:nvSpPr>
        <p:spPr>
          <a:xfrm>
            <a:off x="579122" y="1437217"/>
            <a:ext cx="1092707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提供多种</a:t>
            </a:r>
            <a:r>
              <a:rPr lang="en-US" altLang="zh-CN" sz="2000" b="1" dirty="0">
                <a:solidFill>
                  <a:srgbClr val="0070C0"/>
                </a:solidFill>
                <a:latin typeface="微软雅黑" panose="020B0503020204020204" pitchFamily="34" charset="-122"/>
                <a:ea typeface="微软雅黑" panose="020B0503020204020204" pitchFamily="34" charset="-122"/>
              </a:rPr>
              <a:t>NMS(</a:t>
            </a:r>
            <a:r>
              <a:rPr lang="zh-CN" altLang="en-US" sz="2000" b="1" dirty="0">
                <a:solidFill>
                  <a:srgbClr val="0070C0"/>
                </a:solidFill>
                <a:latin typeface="微软雅黑" panose="020B0503020204020204" pitchFamily="34" charset="-122"/>
                <a:ea typeface="微软雅黑" panose="020B0503020204020204" pitchFamily="34" charset="-122"/>
              </a:rPr>
              <a:t>非极大值抑制</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在一定程度上可以解决遮挡问题</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&lt; ------------</a:t>
            </a: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球场中常见现象。</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7</a:t>
            </a:r>
            <a:endParaRPr lang="zh-CN" altLang="en-US" sz="4000" b="1" dirty="0">
              <a:latin typeface="+mn-ea"/>
            </a:endParaRPr>
          </a:p>
        </p:txBody>
      </p:sp>
      <p:sp>
        <p:nvSpPr>
          <p:cNvPr id="5" name="文本框 4">
            <a:extLst>
              <a:ext uri="{FF2B5EF4-FFF2-40B4-BE49-F238E27FC236}">
                <a16:creationId xmlns:a16="http://schemas.microsoft.com/office/drawing/2014/main" id="{B83DBE6C-39C5-2150-6CE6-16F27747B81F}"/>
              </a:ext>
            </a:extLst>
          </p:cNvPr>
          <p:cNvSpPr txBox="1"/>
          <p:nvPr/>
        </p:nvSpPr>
        <p:spPr>
          <a:xfrm>
            <a:off x="579122" y="2082564"/>
            <a:ext cx="11416146"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能够直接对单个图像，视频甚至端口输入进行有效推理，最符合我们的需求。</a:t>
            </a:r>
          </a:p>
        </p:txBody>
      </p:sp>
      <p:sp>
        <p:nvSpPr>
          <p:cNvPr id="13" name="文本框 12">
            <a:extLst>
              <a:ext uri="{FF2B5EF4-FFF2-40B4-BE49-F238E27FC236}">
                <a16:creationId xmlns:a16="http://schemas.microsoft.com/office/drawing/2014/main" id="{F16F19F8-3AFC-FD81-0D1A-5FE102AFBFB3}"/>
              </a:ext>
            </a:extLst>
          </p:cNvPr>
          <p:cNvSpPr txBox="1"/>
          <p:nvPr/>
        </p:nvSpPr>
        <p:spPr>
          <a:xfrm>
            <a:off x="579122" y="2727911"/>
            <a:ext cx="6210300" cy="400110"/>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能够方便地训练自己的数据集</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调试方便。</a:t>
            </a:r>
          </a:p>
        </p:txBody>
      </p:sp>
      <p:pic>
        <p:nvPicPr>
          <p:cNvPr id="1026" name="Picture 2">
            <a:extLst>
              <a:ext uri="{FF2B5EF4-FFF2-40B4-BE49-F238E27FC236}">
                <a16:creationId xmlns:a16="http://schemas.microsoft.com/office/drawing/2014/main" id="{25FFAD0A-2880-D5D2-F537-2924CAAEA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924" y="3164672"/>
            <a:ext cx="6777473" cy="2985442"/>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8363B0D4-62B2-A8C3-0088-FBBF053CFD98}"/>
              </a:ext>
            </a:extLst>
          </p:cNvPr>
          <p:cNvSpPr txBox="1"/>
          <p:nvPr/>
        </p:nvSpPr>
        <p:spPr>
          <a:xfrm>
            <a:off x="5211560" y="6186765"/>
            <a:ext cx="1662199"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2.1.2 YOLOv5</a:t>
            </a:r>
            <a:r>
              <a:rPr lang="zh-CN" altLang="en-US" sz="1200" b="1" dirty="0">
                <a:latin typeface="微软雅黑" panose="020B0503020204020204" pitchFamily="34" charset="-122"/>
                <a:ea typeface="微软雅黑" panose="020B0503020204020204" pitchFamily="34" charset="-122"/>
              </a:rPr>
              <a:t>框架</a:t>
            </a:r>
          </a:p>
        </p:txBody>
      </p:sp>
    </p:spTree>
    <p:extLst>
      <p:ext uri="{BB962C8B-B14F-4D97-AF65-F5344CB8AC3E}">
        <p14:creationId xmlns:p14="http://schemas.microsoft.com/office/powerpoint/2010/main" val="351493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6">
            <a:extLst>
              <a:ext uri="{FF2B5EF4-FFF2-40B4-BE49-F238E27FC236}">
                <a16:creationId xmlns:a16="http://schemas.microsoft.com/office/drawing/2014/main" id="{1003B686-E60C-1746-9D4F-3D6C1F817B8E}"/>
              </a:ext>
            </a:extLst>
          </p:cNvPr>
          <p:cNvSpPr txBox="1"/>
          <p:nvPr/>
        </p:nvSpPr>
        <p:spPr>
          <a:xfrm>
            <a:off x="766159" y="110837"/>
            <a:ext cx="878655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球场定位</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mn-lt"/>
              </a:rPr>
              <a:t>—-Resnet18</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sym typeface="+mn-lt"/>
              </a:rPr>
              <a:t>模型</a:t>
            </a:r>
          </a:p>
        </p:txBody>
      </p:sp>
      <p:sp>
        <p:nvSpPr>
          <p:cNvPr id="10" name="文本框 9">
            <a:extLst>
              <a:ext uri="{FF2B5EF4-FFF2-40B4-BE49-F238E27FC236}">
                <a16:creationId xmlns:a16="http://schemas.microsoft.com/office/drawing/2014/main" id="{A4B674B3-2B8A-8B47-EFFF-98425858F97E}"/>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8</a:t>
            </a:r>
            <a:endParaRPr lang="zh-CN" altLang="en-US" sz="4000" b="1" dirty="0">
              <a:latin typeface="+mn-ea"/>
            </a:endParaRPr>
          </a:p>
        </p:txBody>
      </p:sp>
      <p:sp>
        <p:nvSpPr>
          <p:cNvPr id="15" name="文本框 14">
            <a:extLst>
              <a:ext uri="{FF2B5EF4-FFF2-40B4-BE49-F238E27FC236}">
                <a16:creationId xmlns:a16="http://schemas.microsoft.com/office/drawing/2014/main" id="{1A73E72D-1956-F513-90EF-519D9647C00C}"/>
              </a:ext>
            </a:extLst>
          </p:cNvPr>
          <p:cNvSpPr txBox="1"/>
          <p:nvPr/>
        </p:nvSpPr>
        <p:spPr>
          <a:xfrm>
            <a:off x="720435" y="874455"/>
            <a:ext cx="10702637" cy="2862322"/>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我们参考复现了一篇论文以实现球场定位</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rgbClr val="0070C0"/>
                </a:solidFill>
                <a:latin typeface="微软雅黑" panose="020B0503020204020204" pitchFamily="34" charset="-122"/>
                <a:ea typeface="微软雅黑" panose="020B0503020204020204" pitchFamily="34" charset="-122"/>
              </a:rPr>
              <a:t>论文：</a:t>
            </a:r>
            <a:r>
              <a:rPr lang="en-US" altLang="zh-CN" sz="2000" b="1" i="1" dirty="0">
                <a:latin typeface="微软雅黑" panose="020B0503020204020204" pitchFamily="34" charset="-122"/>
                <a:ea typeface="微软雅黑" panose="020B0503020204020204" pitchFamily="34" charset="-122"/>
              </a:rPr>
              <a:t>[1] Jiang W ,  Higuera J ,  Angles B , et al. Optimizing Through Learned Errors for Accurate Sports Field Registration[J].  2019.</a:t>
            </a:r>
          </a:p>
          <a:p>
            <a:r>
              <a:rPr lang="zh-CN" altLang="en-US" sz="2000" b="1" dirty="0">
                <a:latin typeface="微软雅黑" panose="020B0503020204020204" pitchFamily="34" charset="-122"/>
                <a:ea typeface="微软雅黑" panose="020B0503020204020204" pitchFamily="34" charset="-122"/>
              </a:rPr>
              <a:t>提供了一种方法将相机画面上的一点的坐标投影到实际球场该点的坐标上。</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solidFill>
                  <a:srgbClr val="0070C0"/>
                </a:solidFill>
                <a:latin typeface="微软雅黑" panose="020B0503020204020204" pitchFamily="34" charset="-122"/>
                <a:ea typeface="微软雅黑" panose="020B0503020204020204" pitchFamily="34" charset="-122"/>
              </a:rPr>
              <a:t>模型：</a:t>
            </a:r>
            <a:r>
              <a:rPr lang="zh-CN" altLang="en-US" sz="2000" b="1" dirty="0">
                <a:latin typeface="微软雅黑" panose="020B0503020204020204" pitchFamily="34" charset="-122"/>
                <a:ea typeface="微软雅黑" panose="020B0503020204020204" pitchFamily="34" charset="-122"/>
              </a:rPr>
              <a:t>通过复现论文将可以得到一个</a:t>
            </a:r>
            <a:r>
              <a:rPr lang="en-US" altLang="zh-CN" sz="2000" b="1" dirty="0">
                <a:solidFill>
                  <a:srgbClr val="0070C0"/>
                </a:solidFill>
                <a:latin typeface="微软雅黑" panose="020B0503020204020204" pitchFamily="34" charset="-122"/>
                <a:ea typeface="微软雅黑" panose="020B0503020204020204" pitchFamily="34" charset="-122"/>
              </a:rPr>
              <a:t>Resnet18</a:t>
            </a:r>
            <a:r>
              <a:rPr lang="zh-CN" altLang="en-US" sz="2000" b="1" dirty="0">
                <a:latin typeface="微软雅黑" panose="020B0503020204020204" pitchFamily="34" charset="-122"/>
                <a:ea typeface="微软雅黑" panose="020B0503020204020204" pitchFamily="34" charset="-122"/>
              </a:rPr>
              <a:t>模型用于产生投影矩阵。我们只需要将画面中检测到的目标中心坐标通过该模型进行投影，即可得到该目标在球场中的全局位置。</a:t>
            </a:r>
          </a:p>
        </p:txBody>
      </p:sp>
      <p:grpSp>
        <p:nvGrpSpPr>
          <p:cNvPr id="22" name="组合 21">
            <a:extLst>
              <a:ext uri="{FF2B5EF4-FFF2-40B4-BE49-F238E27FC236}">
                <a16:creationId xmlns:a16="http://schemas.microsoft.com/office/drawing/2014/main" id="{9481259F-EA15-4FDA-19EB-8BFD7C7A29C1}"/>
              </a:ext>
            </a:extLst>
          </p:cNvPr>
          <p:cNvGrpSpPr/>
          <p:nvPr/>
        </p:nvGrpSpPr>
        <p:grpSpPr>
          <a:xfrm>
            <a:off x="360218" y="4125158"/>
            <a:ext cx="7925906" cy="1903088"/>
            <a:chOff x="243270" y="3492721"/>
            <a:chExt cx="7925906" cy="1903088"/>
          </a:xfrm>
        </p:grpSpPr>
        <p:pic>
          <p:nvPicPr>
            <p:cNvPr id="13" name="图片 12">
              <a:extLst>
                <a:ext uri="{FF2B5EF4-FFF2-40B4-BE49-F238E27FC236}">
                  <a16:creationId xmlns:a16="http://schemas.microsoft.com/office/drawing/2014/main" id="{173BEF46-A463-06C1-9DF8-B103E68E8CCC}"/>
                </a:ext>
              </a:extLst>
            </p:cNvPr>
            <p:cNvPicPr>
              <a:picLocks noChangeAspect="1"/>
            </p:cNvPicPr>
            <p:nvPr/>
          </p:nvPicPr>
          <p:blipFill>
            <a:blip r:embed="rId2"/>
            <a:stretch>
              <a:fillRect/>
            </a:stretch>
          </p:blipFill>
          <p:spPr>
            <a:xfrm>
              <a:off x="243270" y="3492721"/>
              <a:ext cx="7925906" cy="1609950"/>
            </a:xfrm>
            <a:prstGeom prst="rect">
              <a:avLst/>
            </a:prstGeom>
          </p:spPr>
        </p:pic>
        <p:sp>
          <p:nvSpPr>
            <p:cNvPr id="18" name="文本框 17">
              <a:extLst>
                <a:ext uri="{FF2B5EF4-FFF2-40B4-BE49-F238E27FC236}">
                  <a16:creationId xmlns:a16="http://schemas.microsoft.com/office/drawing/2014/main" id="{4D2C72E7-5C16-64A1-B853-C8F005132507}"/>
                </a:ext>
              </a:extLst>
            </p:cNvPr>
            <p:cNvSpPr txBox="1"/>
            <p:nvPr/>
          </p:nvSpPr>
          <p:spPr>
            <a:xfrm>
              <a:off x="2800532" y="5118810"/>
              <a:ext cx="281138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2.2.1 </a:t>
              </a:r>
              <a:r>
                <a:rPr lang="zh-CN" altLang="en-US" sz="1200" b="1" dirty="0">
                  <a:latin typeface="微软雅黑" panose="020B0503020204020204" pitchFamily="34" charset="-122"/>
                  <a:ea typeface="微软雅黑" panose="020B0503020204020204" pitchFamily="34" charset="-122"/>
                </a:rPr>
                <a:t>论文配图</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投影网络框架示意图</a:t>
              </a:r>
            </a:p>
          </p:txBody>
        </p:sp>
      </p:grpSp>
      <p:grpSp>
        <p:nvGrpSpPr>
          <p:cNvPr id="23" name="组合 22">
            <a:extLst>
              <a:ext uri="{FF2B5EF4-FFF2-40B4-BE49-F238E27FC236}">
                <a16:creationId xmlns:a16="http://schemas.microsoft.com/office/drawing/2014/main" id="{693F01DA-EAC3-610E-CCCA-55D50000103E}"/>
              </a:ext>
            </a:extLst>
          </p:cNvPr>
          <p:cNvGrpSpPr/>
          <p:nvPr/>
        </p:nvGrpSpPr>
        <p:grpSpPr>
          <a:xfrm>
            <a:off x="8454306" y="4325211"/>
            <a:ext cx="3439005" cy="1703035"/>
            <a:chOff x="8509724" y="3595696"/>
            <a:chExt cx="3439005" cy="1703035"/>
          </a:xfrm>
        </p:grpSpPr>
        <p:pic>
          <p:nvPicPr>
            <p:cNvPr id="17" name="图片 16">
              <a:extLst>
                <a:ext uri="{FF2B5EF4-FFF2-40B4-BE49-F238E27FC236}">
                  <a16:creationId xmlns:a16="http://schemas.microsoft.com/office/drawing/2014/main" id="{3096B357-6D31-0F22-10B6-DBC8904D5851}"/>
                </a:ext>
              </a:extLst>
            </p:cNvPr>
            <p:cNvPicPr>
              <a:picLocks noChangeAspect="1"/>
            </p:cNvPicPr>
            <p:nvPr/>
          </p:nvPicPr>
          <p:blipFill>
            <a:blip r:embed="rId3"/>
            <a:stretch>
              <a:fillRect/>
            </a:stretch>
          </p:blipFill>
          <p:spPr>
            <a:xfrm>
              <a:off x="8509724" y="3595696"/>
              <a:ext cx="3439005" cy="1209844"/>
            </a:xfrm>
            <a:prstGeom prst="rect">
              <a:avLst/>
            </a:prstGeom>
          </p:spPr>
        </p:pic>
        <p:sp>
          <p:nvSpPr>
            <p:cNvPr id="19" name="文本框 18">
              <a:extLst>
                <a:ext uri="{FF2B5EF4-FFF2-40B4-BE49-F238E27FC236}">
                  <a16:creationId xmlns:a16="http://schemas.microsoft.com/office/drawing/2014/main" id="{4CC876BB-C381-E2D4-39C2-B86926CE1EDD}"/>
                </a:ext>
              </a:extLst>
            </p:cNvPr>
            <p:cNvSpPr txBox="1"/>
            <p:nvPr/>
          </p:nvSpPr>
          <p:spPr>
            <a:xfrm>
              <a:off x="8864555" y="5021732"/>
              <a:ext cx="2729344"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2.2.2 </a:t>
              </a:r>
              <a:r>
                <a:rPr lang="zh-CN" altLang="en-US" sz="1200" b="1" dirty="0">
                  <a:latin typeface="微软雅黑" panose="020B0503020204020204" pitchFamily="34" charset="-122"/>
                  <a:ea typeface="微软雅黑" panose="020B0503020204020204" pitchFamily="34" charset="-122"/>
                </a:rPr>
                <a:t>论文配图</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通过投影矩阵投影</a:t>
              </a:r>
            </a:p>
          </p:txBody>
        </p:sp>
      </p:grpSp>
    </p:spTree>
    <p:extLst>
      <p:ext uri="{BB962C8B-B14F-4D97-AF65-F5344CB8AC3E}">
        <p14:creationId xmlns:p14="http://schemas.microsoft.com/office/powerpoint/2010/main" val="2127698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a:extLst>
              <a:ext uri="{FF2B5EF4-FFF2-40B4-BE49-F238E27FC236}">
                <a16:creationId xmlns:a16="http://schemas.microsoft.com/office/drawing/2014/main" id="{0D47A25A-561E-3E4D-A40C-EA71CE309F10}"/>
              </a:ext>
            </a:extLst>
          </p:cNvPr>
          <p:cNvSpPr txBox="1"/>
          <p:nvPr/>
        </p:nvSpPr>
        <p:spPr>
          <a:xfrm>
            <a:off x="387728" y="4108808"/>
            <a:ext cx="4259578" cy="1210011"/>
          </a:xfrm>
          <a:prstGeom prst="rect">
            <a:avLst/>
          </a:prstGeom>
          <a:noFill/>
        </p:spPr>
        <p:txBody>
          <a:bodyPr wrap="square" rtlCol="0">
            <a:spAutoFit/>
          </a:bodyPr>
          <a:lstStyle/>
          <a:p>
            <a:pPr algn="ctr">
              <a:lnSpc>
                <a:spcPct val="150000"/>
              </a:lnSpc>
            </a:pPr>
            <a:r>
              <a:rPr lang="en-US" altLang="zh-CN" sz="5400" b="1" dirty="0">
                <a:solidFill>
                  <a:schemeClr val="bg1"/>
                </a:solidFill>
                <a:latin typeface="Calibri" panose="020F0502020204030204" pitchFamily="34" charset="0"/>
                <a:ea typeface="Segoe UI Symbol" panose="020B0502040204020203" pitchFamily="34" charset="0"/>
              </a:rPr>
              <a:t>PART  THREE</a:t>
            </a:r>
            <a:endParaRPr lang="zh-CN" altLang="en-US" sz="5400" b="1" dirty="0">
              <a:solidFill>
                <a:schemeClr val="bg1"/>
              </a:solidFill>
              <a:latin typeface="Calibri" panose="020F0502020204030204" pitchFamily="34" charset="0"/>
              <a:ea typeface="方正舒体" panose="02010601030101010101" pitchFamily="2" charset="-122"/>
            </a:endParaRPr>
          </a:p>
        </p:txBody>
      </p:sp>
      <p:sp>
        <p:nvSpPr>
          <p:cNvPr id="4" name="文本框 17">
            <a:extLst>
              <a:ext uri="{FF2B5EF4-FFF2-40B4-BE49-F238E27FC236}">
                <a16:creationId xmlns:a16="http://schemas.microsoft.com/office/drawing/2014/main" id="{3114FE51-7560-BB4E-96BF-4C878D4E8FDF}"/>
              </a:ext>
            </a:extLst>
          </p:cNvPr>
          <p:cNvSpPr txBox="1"/>
          <p:nvPr/>
        </p:nvSpPr>
        <p:spPr>
          <a:xfrm>
            <a:off x="1655689" y="5018157"/>
            <a:ext cx="1600950" cy="1210011"/>
          </a:xfrm>
          <a:prstGeom prst="rect">
            <a:avLst/>
          </a:prstGeom>
          <a:noFill/>
        </p:spPr>
        <p:txBody>
          <a:bodyPr wrap="square" rtlCol="0">
            <a:spAutoFit/>
          </a:bodyPr>
          <a:lstStyle/>
          <a:p>
            <a:pPr algn="ctr">
              <a:lnSpc>
                <a:spcPct val="150000"/>
              </a:lnSpc>
            </a:pPr>
            <a:r>
              <a:rPr lang="en-US" altLang="zh-Hans" sz="5400" b="1" dirty="0">
                <a:solidFill>
                  <a:schemeClr val="bg1"/>
                </a:solidFill>
                <a:ea typeface="微软雅黑" panose="020B0503020204020204" pitchFamily="34" charset="-122"/>
              </a:rPr>
              <a:t>03</a:t>
            </a:r>
            <a:endParaRPr lang="zh-CN" altLang="en-US" sz="5400" b="1" dirty="0">
              <a:solidFill>
                <a:schemeClr val="bg1"/>
              </a:solidFill>
              <a:ea typeface="微软雅黑" panose="020B0503020204020204" pitchFamily="34" charset="-122"/>
            </a:endParaRPr>
          </a:p>
        </p:txBody>
      </p:sp>
      <p:sp>
        <p:nvSpPr>
          <p:cNvPr id="10" name="文本框 17">
            <a:extLst>
              <a:ext uri="{FF2B5EF4-FFF2-40B4-BE49-F238E27FC236}">
                <a16:creationId xmlns:a16="http://schemas.microsoft.com/office/drawing/2014/main" id="{DDAE1BDF-BEAB-3247-BBB7-0F693E50177D}"/>
              </a:ext>
            </a:extLst>
          </p:cNvPr>
          <p:cNvSpPr txBox="1"/>
          <p:nvPr/>
        </p:nvSpPr>
        <p:spPr>
          <a:xfrm>
            <a:off x="4910739" y="4696950"/>
            <a:ext cx="5668639" cy="906851"/>
          </a:xfrm>
          <a:prstGeom prst="rect">
            <a:avLst/>
          </a:prstGeom>
          <a:noFill/>
        </p:spPr>
        <p:txBody>
          <a:bodyPr wrap="square" rtlCol="0">
            <a:spAutoFit/>
          </a:bodyPr>
          <a:lstStyle/>
          <a:p>
            <a:pPr>
              <a:lnSpc>
                <a:spcPct val="150000"/>
              </a:lnSpc>
              <a:spcAft>
                <a:spcPts val="1600"/>
              </a:spcAft>
            </a:pPr>
            <a:r>
              <a:rPr lang="zh-CN" altLang="en-US" sz="4000" b="1" spc="75" dirty="0">
                <a:solidFill>
                  <a:schemeClr val="bg1"/>
                </a:solidFill>
                <a:latin typeface="Microsoft YaHei" panose="020B0503020204020204" pitchFamily="34" charset="-122"/>
                <a:ea typeface="Microsoft YaHei" panose="020B0503020204020204" pitchFamily="34" charset="-122"/>
              </a:rPr>
              <a:t>数据收集</a:t>
            </a:r>
          </a:p>
        </p:txBody>
      </p:sp>
      <p:sp>
        <p:nvSpPr>
          <p:cNvPr id="11" name="矩形 48">
            <a:extLst>
              <a:ext uri="{FF2B5EF4-FFF2-40B4-BE49-F238E27FC236}">
                <a16:creationId xmlns:a16="http://schemas.microsoft.com/office/drawing/2014/main" id="{9C609716-3273-A34A-966B-6999579AB98D}"/>
              </a:ext>
            </a:extLst>
          </p:cNvPr>
          <p:cNvSpPr/>
          <p:nvPr/>
        </p:nvSpPr>
        <p:spPr>
          <a:xfrm>
            <a:off x="4910739" y="5489410"/>
            <a:ext cx="5312253" cy="499624"/>
          </a:xfrm>
          <a:prstGeom prst="rect">
            <a:avLst/>
          </a:prstGeom>
        </p:spPr>
        <p:txBody>
          <a:bodyPr wrap="square">
            <a:spAutoFit/>
          </a:bodyPr>
          <a:lstStyle/>
          <a:p>
            <a:pPr>
              <a:lnSpc>
                <a:spcPct val="150000"/>
              </a:lnSpc>
              <a:spcAft>
                <a:spcPts val="1600"/>
              </a:spcAft>
            </a:pPr>
            <a:r>
              <a:rPr lang="zh-CN" altLang="en-US" sz="2000" b="1" i="1" spc="75" dirty="0">
                <a:solidFill>
                  <a:schemeClr val="accent2"/>
                </a:solidFill>
                <a:latin typeface="Microsoft YaHei" panose="020B0503020204020204" pitchFamily="34" charset="-122"/>
                <a:ea typeface="Microsoft YaHei" panose="020B0503020204020204" pitchFamily="34" charset="-122"/>
              </a:rPr>
              <a:t>收集数据并构建我们自己的数据集</a:t>
            </a:r>
          </a:p>
        </p:txBody>
      </p:sp>
      <p:sp>
        <p:nvSpPr>
          <p:cNvPr id="5" name="文本框 4">
            <a:extLst>
              <a:ext uri="{FF2B5EF4-FFF2-40B4-BE49-F238E27FC236}">
                <a16:creationId xmlns:a16="http://schemas.microsoft.com/office/drawing/2014/main" id="{57C18E6E-C490-3952-C710-51DD468EB212}"/>
              </a:ext>
            </a:extLst>
          </p:cNvPr>
          <p:cNvSpPr txBox="1"/>
          <p:nvPr/>
        </p:nvSpPr>
        <p:spPr>
          <a:xfrm>
            <a:off x="0" y="6150114"/>
            <a:ext cx="720436" cy="707886"/>
          </a:xfrm>
          <a:prstGeom prst="rect">
            <a:avLst/>
          </a:prstGeom>
          <a:noFill/>
        </p:spPr>
        <p:txBody>
          <a:bodyPr wrap="square" rtlCol="0">
            <a:spAutoFit/>
          </a:bodyPr>
          <a:lstStyle/>
          <a:p>
            <a:r>
              <a:rPr lang="en-US" altLang="zh-CN" sz="4000" b="1" dirty="0">
                <a:latin typeface="+mn-ea"/>
              </a:rPr>
              <a:t>9</a:t>
            </a:r>
            <a:endParaRPr lang="zh-CN" altLang="en-US" sz="4000" b="1" dirty="0">
              <a:latin typeface="+mn-ea"/>
            </a:endParaRPr>
          </a:p>
        </p:txBody>
      </p:sp>
    </p:spTree>
    <p:extLst>
      <p:ext uri="{BB962C8B-B14F-4D97-AF65-F5344CB8AC3E}">
        <p14:creationId xmlns:p14="http://schemas.microsoft.com/office/powerpoint/2010/main" val="3353501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2780</TotalTime>
  <Words>1370</Words>
  <Application>Microsoft Office PowerPoint</Application>
  <PresentationFormat>宽屏</PresentationFormat>
  <Paragraphs>180</Paragraphs>
  <Slides>26</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26</vt:i4>
      </vt:variant>
    </vt:vector>
  </HeadingPairs>
  <TitlesOfParts>
    <vt:vector size="42" baseType="lpstr">
      <vt:lpstr>-apple-system</vt:lpstr>
      <vt:lpstr>Microsoft YaHei Light</vt:lpstr>
      <vt:lpstr>PingFang SC</vt:lpstr>
      <vt:lpstr>等线</vt:lpstr>
      <vt:lpstr>方正兰亭黑简体</vt:lpstr>
      <vt:lpstr>微软雅黑</vt:lpstr>
      <vt:lpstr>微软雅黑</vt:lpstr>
      <vt:lpstr>Arial</vt:lpstr>
      <vt:lpstr>Calibri</vt:lpstr>
      <vt:lpstr>Calibri Light</vt:lpstr>
      <vt:lpstr>Century Gothic</vt:lpstr>
      <vt:lpstr>Open Sans</vt:lpstr>
      <vt:lpstr>Segoe UI</vt:lpstr>
      <vt:lpstr>Segoe UI Light</vt:lpstr>
      <vt:lpstr>Office Theme</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MKZ0753</dc:creator>
  <cp:lastModifiedBy>天扬 唐</cp:lastModifiedBy>
  <cp:revision>192</cp:revision>
  <cp:lastPrinted>2022-12-08T05:34:08Z</cp:lastPrinted>
  <dcterms:created xsi:type="dcterms:W3CDTF">2019-04-05T04:11:51Z</dcterms:created>
  <dcterms:modified xsi:type="dcterms:W3CDTF">2022-12-08T08:10:27Z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2019-04-13T08:59:26.9444041Z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89822b79-8153-489e-a0f1-f1de818bfd65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